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313" r:id="rId2"/>
    <p:sldId id="322" r:id="rId3"/>
    <p:sldId id="321" r:id="rId4"/>
    <p:sldId id="330" r:id="rId5"/>
    <p:sldId id="333" r:id="rId6"/>
    <p:sldId id="365" r:id="rId7"/>
    <p:sldId id="366" r:id="rId8"/>
    <p:sldId id="367" r:id="rId9"/>
    <p:sldId id="373" r:id="rId10"/>
    <p:sldId id="368" r:id="rId11"/>
    <p:sldId id="374" r:id="rId12"/>
    <p:sldId id="369" r:id="rId13"/>
    <p:sldId id="370" r:id="rId14"/>
    <p:sldId id="371" r:id="rId15"/>
    <p:sldId id="372" r:id="rId16"/>
    <p:sldId id="336" r:id="rId17"/>
    <p:sldId id="364" r:id="rId18"/>
    <p:sldId id="36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86A729F-1208-4893-BE21-FC94BB774B92}">
          <p14:sldIdLst>
            <p14:sldId id="313"/>
            <p14:sldId id="322"/>
            <p14:sldId id="321"/>
            <p14:sldId id="330"/>
            <p14:sldId id="333"/>
            <p14:sldId id="365"/>
            <p14:sldId id="366"/>
            <p14:sldId id="367"/>
            <p14:sldId id="373"/>
            <p14:sldId id="368"/>
            <p14:sldId id="374"/>
            <p14:sldId id="369"/>
            <p14:sldId id="370"/>
            <p14:sldId id="371"/>
            <p14:sldId id="372"/>
            <p14:sldId id="336"/>
            <p14:sldId id="364"/>
            <p14:sldId id="3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5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17" autoAdjust="0"/>
    <p:restoredTop sz="94660"/>
  </p:normalViewPr>
  <p:slideViewPr>
    <p:cSldViewPr snapToGrid="0">
      <p:cViewPr varScale="1">
        <p:scale>
          <a:sx n="96" d="100"/>
          <a:sy n="96" d="100"/>
        </p:scale>
        <p:origin x="318" y="57"/>
      </p:cViewPr>
      <p:guideLst/>
    </p:cSldViewPr>
  </p:slideViewPr>
  <p:notesTextViewPr>
    <p:cViewPr>
      <p:scale>
        <a:sx n="1" d="1"/>
        <a:sy n="1" d="1"/>
      </p:scale>
      <p:origin x="0" y="0"/>
    </p:cViewPr>
  </p:notesTextViewPr>
  <p:sorterViewPr>
    <p:cViewPr>
      <p:scale>
        <a:sx n="100" d="100"/>
        <a:sy n="100" d="100"/>
      </p:scale>
      <p:origin x="0" y="-837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0.png>
</file>

<file path=ppt/media/image11.png>
</file>

<file path=ppt/media/image12.jpeg>
</file>

<file path=ppt/media/image13.jpeg>
</file>

<file path=ppt/media/image14.jpeg>
</file>

<file path=ppt/media/image15.png>
</file>

<file path=ppt/media/image2.png>
</file>

<file path=ppt/media/image3.jpeg>
</file>

<file path=ppt/media/image4.pn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BEC07CF-DE1C-5A16-AFE3-58045ECDE006}"/>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4249881" y="2504921"/>
            <a:ext cx="7280733"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4488873" y="4591369"/>
            <a:ext cx="7041742"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7" name="Text Placeholder 16">
            <a:extLst>
              <a:ext uri="{FF2B5EF4-FFF2-40B4-BE49-F238E27FC236}">
                <a16:creationId xmlns:a16="http://schemas.microsoft.com/office/drawing/2014/main" id="{E6F838CB-CD72-2334-C381-9BF56F85A624}"/>
              </a:ext>
            </a:extLst>
          </p:cNvPr>
          <p:cNvSpPr>
            <a:spLocks noGrp="1"/>
          </p:cNvSpPr>
          <p:nvPr>
            <p:ph type="body" sz="quarter" idx="11" hasCustomPrompt="1"/>
          </p:nvPr>
        </p:nvSpPr>
        <p:spPr>
          <a:xfrm>
            <a:off x="4675910" y="5690085"/>
            <a:ext cx="6854708"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16209" y="6342033"/>
            <a:ext cx="1114406"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a:t>Date</a:t>
            </a:r>
          </a:p>
        </p:txBody>
      </p:sp>
    </p:spTree>
    <p:extLst>
      <p:ext uri="{BB962C8B-B14F-4D97-AF65-F5344CB8AC3E}">
        <p14:creationId xmlns:p14="http://schemas.microsoft.com/office/powerpoint/2010/main" val="38619848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and Subhea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410B2EF-F0F6-7528-D1AE-B660054C2BB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1" name="Text Placeholder 3">
            <a:extLst>
              <a:ext uri="{FF2B5EF4-FFF2-40B4-BE49-F238E27FC236}">
                <a16:creationId xmlns:a16="http://schemas.microsoft.com/office/drawing/2014/main" id="{38C80B25-96A7-774E-2468-5777A0523942}"/>
              </a:ext>
            </a:extLst>
          </p:cNvPr>
          <p:cNvSpPr>
            <a:spLocks noGrp="1"/>
          </p:cNvSpPr>
          <p:nvPr>
            <p:ph type="body" sz="quarter" idx="14"/>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endParaRPr lang="en-US"/>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2325836"/>
            <a:ext cx="3296919"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38771565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346675674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our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8993920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ive Conten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F436CFC-B187-8D35-9B90-53CDD3C63724}"/>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999" y="2210085"/>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9308"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999" y="4448439"/>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9308"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307024449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ive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205"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7720"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205"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7720"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1645119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Subhea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FB8F7E-E499-364F-DBBC-112AB229FB0F}"/>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9" name="Text Placeholder 3">
            <a:extLst>
              <a:ext uri="{FF2B5EF4-FFF2-40B4-BE49-F238E27FC236}">
                <a16:creationId xmlns:a16="http://schemas.microsoft.com/office/drawing/2014/main" id="{C2104D11-CF58-8BD0-F89F-27B8D217FA90}"/>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Click to edit subhead</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2325836"/>
            <a:ext cx="5181600" cy="385112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9706808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E74C1-7A20-8CB4-3DD4-EB8A50BB8128}"/>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Text Placeholder 2">
            <a:extLst>
              <a:ext uri="{FF2B5EF4-FFF2-40B4-BE49-F238E27FC236}">
                <a16:creationId xmlns:a16="http://schemas.microsoft.com/office/drawing/2014/main" id="{817277B2-0A2F-FA77-9E15-CA3A58A5B545}"/>
              </a:ext>
            </a:extLst>
          </p:cNvPr>
          <p:cNvSpPr>
            <a:spLocks noGrp="1"/>
          </p:cNvSpPr>
          <p:nvPr>
            <p:ph type="body" idx="1" hasCustomPrompt="1"/>
          </p:nvPr>
        </p:nvSpPr>
        <p:spPr>
          <a:xfrm>
            <a:off x="644772"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4" name="Content Placeholder 3">
            <a:extLst>
              <a:ext uri="{FF2B5EF4-FFF2-40B4-BE49-F238E27FC236}">
                <a16:creationId xmlns:a16="http://schemas.microsoft.com/office/drawing/2014/main" id="{07B25F01-3996-B6B6-F8FD-75E9120A8843}"/>
              </a:ext>
            </a:extLst>
          </p:cNvPr>
          <p:cNvSpPr>
            <a:spLocks noGrp="1"/>
          </p:cNvSpPr>
          <p:nvPr>
            <p:ph sz="half" idx="2" hasCustomPrompt="1"/>
          </p:nvPr>
        </p:nvSpPr>
        <p:spPr>
          <a:xfrm>
            <a:off x="644772" y="2505075"/>
            <a:ext cx="5157787"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473F84-FD9A-282A-FBCC-F5ADD527FC9F}"/>
              </a:ext>
            </a:extLst>
          </p:cNvPr>
          <p:cNvSpPr>
            <a:spLocks noGrp="1"/>
          </p:cNvSpPr>
          <p:nvPr>
            <p:ph type="body" sz="quarter" idx="3" hasCustomPrompt="1"/>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text</a:t>
            </a:r>
          </a:p>
        </p:txBody>
      </p:sp>
      <p:sp>
        <p:nvSpPr>
          <p:cNvPr id="6" name="Content Placeholder 5">
            <a:extLst>
              <a:ext uri="{FF2B5EF4-FFF2-40B4-BE49-F238E27FC236}">
                <a16:creationId xmlns:a16="http://schemas.microsoft.com/office/drawing/2014/main" id="{5EE5DE14-382A-1AC7-A660-8E5831B83608}"/>
              </a:ext>
            </a:extLst>
          </p:cNvPr>
          <p:cNvSpPr>
            <a:spLocks noGrp="1"/>
          </p:cNvSpPr>
          <p:nvPr>
            <p:ph sz="quarter" idx="4" hasCustomPrompt="1"/>
          </p:nvPr>
        </p:nvSpPr>
        <p:spPr>
          <a:xfrm>
            <a:off x="6172202" y="2505075"/>
            <a:ext cx="5183188" cy="3684588"/>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9E6D1FFC-28E6-E13A-7721-39658D2AA087}"/>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4210589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7957-9EED-8271-0E72-EFAE0371AF15}"/>
              </a:ext>
            </a:extLst>
          </p:cNvPr>
          <p:cNvSpPr>
            <a:spLocks noGrp="1"/>
          </p:cNvSpPr>
          <p:nvPr>
            <p:ph type="title" hasCustomPrompt="1"/>
          </p:nvPr>
        </p:nvSpPr>
        <p:spPr/>
        <p:txBody>
          <a:bodyPr/>
          <a:lstStyle/>
          <a:p>
            <a:r>
              <a:rPr lang="en-US"/>
              <a:t>CLICK TO EDIT TITLE</a:t>
            </a:r>
          </a:p>
        </p:txBody>
      </p:sp>
      <p:sp>
        <p:nvSpPr>
          <p:cNvPr id="5" name="Slide Number Placeholder 4">
            <a:extLst>
              <a:ext uri="{FF2B5EF4-FFF2-40B4-BE49-F238E27FC236}">
                <a16:creationId xmlns:a16="http://schemas.microsoft.com/office/drawing/2014/main" id="{D555F4F9-1684-DE61-8B6E-9C5982CDC272}"/>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8024002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93D118-64C2-DAF8-93EF-9D41A6B09A50}"/>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0179521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46ACC9-E2A9-486E-5749-83DDF3B956C7}"/>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Tree>
    <p:extLst>
      <p:ext uri="{BB962C8B-B14F-4D97-AF65-F5344CB8AC3E}">
        <p14:creationId xmlns:p14="http://schemas.microsoft.com/office/powerpoint/2010/main" val="33550121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r="-7103"/>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a:t>Date</a:t>
            </a:r>
          </a:p>
        </p:txBody>
      </p:sp>
    </p:spTree>
    <p:extLst>
      <p:ext uri="{BB962C8B-B14F-4D97-AF65-F5344CB8AC3E}">
        <p14:creationId xmlns:p14="http://schemas.microsoft.com/office/powerpoint/2010/main" val="118146121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ABF1B99-BFB4-0688-A8CA-067A988DADEC}"/>
              </a:ext>
            </a:extLst>
          </p:cNvPr>
          <p:cNvSpPr>
            <a:spLocks noGrp="1"/>
          </p:cNvSpPr>
          <p:nvPr>
            <p:ph type="sldNum" sz="quarter" idx="12"/>
          </p:nvPr>
        </p:nvSpPr>
        <p:spPr/>
        <p:txBody>
          <a:bodyPr/>
          <a:lstStyle/>
          <a:p>
            <a:fld id="{4267CD5E-26CF-4249-8540-BB1D07FD4227}" type="slidenum">
              <a:rPr lang="en-US" smtClean="0"/>
              <a:t>‹#›</a:t>
            </a:fld>
            <a:endParaRPr lang="en-US"/>
          </a:p>
        </p:txBody>
      </p:sp>
      <p:sp>
        <p:nvSpPr>
          <p:cNvPr id="3" name="Content Placeholder 2">
            <a:extLst>
              <a:ext uri="{FF2B5EF4-FFF2-40B4-BE49-F238E27FC236}">
                <a16:creationId xmlns:a16="http://schemas.microsoft.com/office/drawing/2014/main" id="{A1A211F7-F5B3-755A-0FE9-7416E5B6D3BB}"/>
              </a:ext>
            </a:extLst>
          </p:cNvPr>
          <p:cNvSpPr>
            <a:spLocks noGrp="1"/>
          </p:cNvSpPr>
          <p:nvPr>
            <p:ph idx="1" hasCustomPrompt="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1DCA10-F271-79EA-C335-35398B7961CF}"/>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2" name="Title 1">
            <a:extLst>
              <a:ext uri="{FF2B5EF4-FFF2-40B4-BE49-F238E27FC236}">
                <a16:creationId xmlns:a16="http://schemas.microsoft.com/office/drawing/2014/main" id="{F7F18D82-BCB2-4520-6E3E-BC47DF6E92F2}"/>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Tree>
    <p:extLst>
      <p:ext uri="{BB962C8B-B14F-4D97-AF65-F5344CB8AC3E}">
        <p14:creationId xmlns:p14="http://schemas.microsoft.com/office/powerpoint/2010/main" val="17805354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CDE9B-54A8-866E-B788-EB3968761BC7}"/>
              </a:ext>
            </a:extLst>
          </p:cNvPr>
          <p:cNvSpPr>
            <a:spLocks noGrp="1"/>
          </p:cNvSpPr>
          <p:nvPr>
            <p:ph type="title" hasCustomPrompt="1"/>
          </p:nvPr>
        </p:nvSpPr>
        <p:spPr>
          <a:xfrm>
            <a:off x="644773" y="457200"/>
            <a:ext cx="4127255" cy="1600200"/>
          </a:xfrm>
        </p:spPr>
        <p:txBody>
          <a:bodyPr anchor="b"/>
          <a:lstStyle>
            <a:lvl1pPr>
              <a:defRPr sz="3200"/>
            </a:lvl1pPr>
          </a:lstStyle>
          <a:p>
            <a:r>
              <a:rPr lang="en-US"/>
              <a:t>Click to edit title</a:t>
            </a:r>
          </a:p>
        </p:txBody>
      </p:sp>
      <p:sp>
        <p:nvSpPr>
          <p:cNvPr id="4" name="Text Placeholder 3">
            <a:extLst>
              <a:ext uri="{FF2B5EF4-FFF2-40B4-BE49-F238E27FC236}">
                <a16:creationId xmlns:a16="http://schemas.microsoft.com/office/drawing/2014/main" id="{B31F6659-DAE0-7160-C9F6-2C8137D933BD}"/>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text</a:t>
            </a:r>
          </a:p>
        </p:txBody>
      </p:sp>
      <p:sp>
        <p:nvSpPr>
          <p:cNvPr id="3" name="Picture Placeholder 2">
            <a:extLst>
              <a:ext uri="{FF2B5EF4-FFF2-40B4-BE49-F238E27FC236}">
                <a16:creationId xmlns:a16="http://schemas.microsoft.com/office/drawing/2014/main" id="{3F05E2B1-FC9F-DFC8-B82B-3A9D2B911EBC}"/>
              </a:ext>
            </a:extLst>
          </p:cNvPr>
          <p:cNvSpPr>
            <a:spLocks noGrp="1"/>
          </p:cNvSpPr>
          <p:nvPr>
            <p:ph type="pic" idx="1"/>
          </p:nvPr>
        </p:nvSpPr>
        <p:spPr>
          <a:xfrm>
            <a:off x="5183188" y="987428"/>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endParaRPr lang="en-US"/>
          </a:p>
        </p:txBody>
      </p:sp>
      <p:sp>
        <p:nvSpPr>
          <p:cNvPr id="7" name="Slide Number Placeholder 6">
            <a:extLst>
              <a:ext uri="{FF2B5EF4-FFF2-40B4-BE49-F238E27FC236}">
                <a16:creationId xmlns:a16="http://schemas.microsoft.com/office/drawing/2014/main" id="{330ECE5B-0146-1148-6A0D-A0F447C354AC}"/>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4495019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92B4C-D932-924C-A9B9-A7396B7CB503}"/>
              </a:ext>
            </a:extLst>
          </p:cNvPr>
          <p:cNvSpPr>
            <a:spLocks noGrp="1"/>
          </p:cNvSpPr>
          <p:nvPr>
            <p:ph type="title" hasCustomPrompt="1"/>
          </p:nvPr>
        </p:nvSpPr>
        <p:spPr/>
        <p:txBody>
          <a:bodyPr/>
          <a:lstStyle/>
          <a:p>
            <a:r>
              <a:rPr lang="en-US"/>
              <a:t>Click to edit title</a:t>
            </a:r>
          </a:p>
        </p:txBody>
      </p:sp>
      <p:sp>
        <p:nvSpPr>
          <p:cNvPr id="3" name="Vertical Text Placeholder 2">
            <a:extLst>
              <a:ext uri="{FF2B5EF4-FFF2-40B4-BE49-F238E27FC236}">
                <a16:creationId xmlns:a16="http://schemas.microsoft.com/office/drawing/2014/main" id="{61DF67A6-D1DA-71BB-CCFF-678D91838913}"/>
              </a:ext>
            </a:extLst>
          </p:cNvPr>
          <p:cNvSpPr>
            <a:spLocks noGrp="1"/>
          </p:cNvSpPr>
          <p:nvPr>
            <p:ph type="body" orient="vert" idx="1" hasCustomPrompt="1"/>
          </p:nvPr>
        </p:nvSpPr>
        <p:spPr/>
        <p:txBody>
          <a:bodyPr vert="eaVert"/>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8309907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CFDF3-4C0B-B588-73E9-559E689FE0AF}"/>
              </a:ext>
            </a:extLst>
          </p:cNvPr>
          <p:cNvSpPr>
            <a:spLocks noGrp="1"/>
          </p:cNvSpPr>
          <p:nvPr>
            <p:ph type="title" orient="vert"/>
          </p:nvPr>
        </p:nvSpPr>
        <p:spPr>
          <a:xfrm>
            <a:off x="8724902" y="365127"/>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20EF8-D417-90E9-AEFA-DB28B8392B89}"/>
              </a:ext>
            </a:extLst>
          </p:cNvPr>
          <p:cNvSpPr>
            <a:spLocks noGrp="1"/>
          </p:cNvSpPr>
          <p:nvPr>
            <p:ph type="body" orient="vert" idx="1"/>
          </p:nvPr>
        </p:nvSpPr>
        <p:spPr>
          <a:xfrm>
            <a:off x="644769" y="365127"/>
            <a:ext cx="7927731"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45220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userDrawn="1"/>
        </p:nvSpPr>
        <p:spPr>
          <a:xfrm>
            <a:off x="7284722" y="3144277"/>
            <a:ext cx="4245895" cy="923330"/>
          </a:xfrm>
          <a:prstGeom prst="rect">
            <a:avLst/>
          </a:prstGeom>
          <a:noFill/>
        </p:spPr>
        <p:txBody>
          <a:bodyPr wrap="square" rtlCol="0">
            <a:spAutoFit/>
          </a:bodyPr>
          <a:lstStyle/>
          <a:p>
            <a:pPr algn="r"/>
            <a:r>
              <a:rPr lang="en-US" sz="5400" b="0" i="0">
                <a:solidFill>
                  <a:schemeClr val="bg1"/>
                </a:solidFill>
                <a:latin typeface="Saira Condensed Condensed Light" pitchFamily="2" charset="77"/>
              </a:rPr>
              <a:t>THANK </a:t>
            </a:r>
            <a:r>
              <a:rPr lang="en-US" sz="5400" b="1" i="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userDrawn="1"/>
        </p:nvSpPr>
        <p:spPr>
          <a:xfrm>
            <a:off x="6096002" y="5170418"/>
            <a:ext cx="5434615" cy="584775"/>
          </a:xfrm>
          <a:prstGeom prst="rect">
            <a:avLst/>
          </a:prstGeom>
          <a:noFill/>
        </p:spPr>
        <p:txBody>
          <a:bodyPr wrap="square" rtlCol="0">
            <a:spAutoFit/>
          </a:bodyPr>
          <a:lstStyle/>
          <a:p>
            <a:pPr algn="r"/>
            <a:r>
              <a:rPr lang="en-US" sz="1600" b="1" kern="1200">
                <a:solidFill>
                  <a:schemeClr val="bg1"/>
                </a:solidFill>
                <a:effectLst/>
                <a:latin typeface="IBM Plex Sans" panose="020B0503050203000203" pitchFamily="34" charset="0"/>
                <a:ea typeface="+mn-ea"/>
                <a:cs typeface="+mn-cs"/>
              </a:rPr>
              <a:t>Stevens Institute of Technology</a:t>
            </a:r>
            <a:br>
              <a:rPr lang="en-US" sz="1600" b="1" kern="1200">
                <a:solidFill>
                  <a:schemeClr val="bg1"/>
                </a:solidFill>
                <a:effectLst/>
                <a:latin typeface="IBM Plex Sans" panose="020B0503050203000203" pitchFamily="34" charset="0"/>
                <a:ea typeface="+mn-ea"/>
                <a:cs typeface="+mn-cs"/>
              </a:rPr>
            </a:br>
            <a:r>
              <a:rPr lang="en-US" sz="1600" kern="120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17192061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84" y="1709353"/>
            <a:ext cx="11588749"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a:t>Insert Text Here</a:t>
            </a:r>
          </a:p>
        </p:txBody>
      </p:sp>
      <p:sp>
        <p:nvSpPr>
          <p:cNvPr id="13" name="Title 1"/>
          <p:cNvSpPr>
            <a:spLocks noGrp="1"/>
          </p:cNvSpPr>
          <p:nvPr>
            <p:ph type="title" hasCustomPrompt="1"/>
          </p:nvPr>
        </p:nvSpPr>
        <p:spPr>
          <a:xfrm>
            <a:off x="302684" y="418355"/>
            <a:ext cx="9737787" cy="535863"/>
          </a:xfrm>
          <a:prstGeom prst="rect">
            <a:avLst/>
          </a:prstGeom>
        </p:spPr>
        <p:txBody>
          <a:bodyPr/>
          <a:lstStyle>
            <a:lvl1pPr>
              <a:defRPr sz="3000" b="1" i="0">
                <a:latin typeface="Arial"/>
                <a:cs typeface="Arial"/>
              </a:defRPr>
            </a:lvl1pPr>
          </a:lstStyle>
          <a:p>
            <a:r>
              <a:rPr lang="en-US"/>
              <a:t>Insert Slide Title</a:t>
            </a:r>
          </a:p>
        </p:txBody>
      </p:sp>
      <p:sp>
        <p:nvSpPr>
          <p:cNvPr id="4" name="Slide Number Placeholder 3"/>
          <p:cNvSpPr>
            <a:spLocks noGrp="1"/>
          </p:cNvSpPr>
          <p:nvPr>
            <p:ph type="sldNum" sz="quarter" idx="14"/>
          </p:nvPr>
        </p:nvSpPr>
        <p:spPr>
          <a:xfrm>
            <a:off x="11356641" y="6449010"/>
            <a:ext cx="635497" cy="365125"/>
          </a:xfrm>
          <a:prstGeom prst="rect">
            <a:avLst/>
          </a:prstGeom>
        </p:spPr>
        <p:txBody>
          <a:bodyPr/>
          <a:lstStyle/>
          <a:p>
            <a:fld id="{12342C3A-DD85-7843-B416-BD52AB030D59}" type="slidenum">
              <a:rPr lang="en-US" smtClean="0"/>
              <a:pPr/>
              <a:t>‹#›</a:t>
            </a:fld>
            <a:endParaRPr lang="en-US"/>
          </a:p>
        </p:txBody>
      </p:sp>
      <p:sp>
        <p:nvSpPr>
          <p:cNvPr id="6" name="Text Placeholder 4"/>
          <p:cNvSpPr>
            <a:spLocks noGrp="1"/>
          </p:cNvSpPr>
          <p:nvPr>
            <p:ph type="body" sz="quarter" idx="13" hasCustomPrompt="1"/>
          </p:nvPr>
        </p:nvSpPr>
        <p:spPr>
          <a:xfrm>
            <a:off x="302684" y="1006103"/>
            <a:ext cx="1158874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a:t>Insert Subhead</a:t>
            </a:r>
          </a:p>
        </p:txBody>
      </p:sp>
    </p:spTree>
    <p:extLst>
      <p:ext uri="{BB962C8B-B14F-4D97-AF65-F5344CB8AC3E}">
        <p14:creationId xmlns:p14="http://schemas.microsoft.com/office/powerpoint/2010/main" val="22784440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DDDB80B-17FF-14EE-7F02-306E3A735FA0}"/>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753177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a:t>Date</a:t>
            </a:r>
          </a:p>
        </p:txBody>
      </p:sp>
    </p:spTree>
    <p:extLst>
      <p:ext uri="{BB962C8B-B14F-4D97-AF65-F5344CB8AC3E}">
        <p14:creationId xmlns:p14="http://schemas.microsoft.com/office/powerpoint/2010/main" val="223767330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 Custom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C4886-2087-94B4-E2E5-4E48B7FF8FE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8507728" cy="6858000"/>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B3488FA0-8E86-6BE9-82C5-43785B32427F}"/>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98449" y="0"/>
            <a:ext cx="11893551" cy="6858000"/>
          </a:xfrm>
          <a:prstGeom prst="rect">
            <a:avLst/>
          </a:prstGeom>
        </p:spPr>
      </p:pic>
      <p:sp>
        <p:nvSpPr>
          <p:cNvPr id="10" name="Title 1">
            <a:extLst>
              <a:ext uri="{FF2B5EF4-FFF2-40B4-BE49-F238E27FC236}">
                <a16:creationId xmlns:a16="http://schemas.microsoft.com/office/drawing/2014/main" id="{B9CC9AF6-817B-A87B-A5E6-9A6BE8BA0878}"/>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a:t>CLICK TO EDIT TITLE</a:t>
            </a:r>
          </a:p>
        </p:txBody>
      </p:sp>
      <p:sp>
        <p:nvSpPr>
          <p:cNvPr id="11" name="Subtitle 2">
            <a:extLst>
              <a:ext uri="{FF2B5EF4-FFF2-40B4-BE49-F238E27FC236}">
                <a16:creationId xmlns:a16="http://schemas.microsoft.com/office/drawing/2014/main" id="{62636281-107E-01A8-5316-84DAA71CD1E3}"/>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subtitle</a:t>
            </a:r>
          </a:p>
        </p:txBody>
      </p:sp>
      <p:sp>
        <p:nvSpPr>
          <p:cNvPr id="13" name="Date Placeholder 3">
            <a:extLst>
              <a:ext uri="{FF2B5EF4-FFF2-40B4-BE49-F238E27FC236}">
                <a16:creationId xmlns:a16="http://schemas.microsoft.com/office/drawing/2014/main" id="{7651AF7A-8B71-B895-17ED-7EECAFEE7DE8}"/>
              </a:ext>
            </a:extLst>
          </p:cNvPr>
          <p:cNvSpPr>
            <a:spLocks noGrp="1"/>
          </p:cNvSpPr>
          <p:nvPr>
            <p:ph type="dt" sz="half" idx="10"/>
          </p:nvPr>
        </p:nvSpPr>
        <p:spPr>
          <a:xfrm>
            <a:off x="10446026" y="6362185"/>
            <a:ext cx="1084590"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a:t> Date</a:t>
            </a:r>
          </a:p>
        </p:txBody>
      </p:sp>
      <p:sp>
        <p:nvSpPr>
          <p:cNvPr id="14" name="Text Placeholder 16">
            <a:extLst>
              <a:ext uri="{FF2B5EF4-FFF2-40B4-BE49-F238E27FC236}">
                <a16:creationId xmlns:a16="http://schemas.microsoft.com/office/drawing/2014/main" id="{732F2640-D02F-0BD4-E9A8-A5FD3D27874E}"/>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a:t>PRESENTER’S NAME</a:t>
            </a:r>
          </a:p>
        </p:txBody>
      </p:sp>
    </p:spTree>
    <p:extLst>
      <p:ext uri="{BB962C8B-B14F-4D97-AF65-F5344CB8AC3E}">
        <p14:creationId xmlns:p14="http://schemas.microsoft.com/office/powerpoint/2010/main" val="294915398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ody of water with buildings along it&#10;&#10;Description automatically generated with medium confidence">
            <a:extLst>
              <a:ext uri="{FF2B5EF4-FFF2-40B4-BE49-F238E27FC236}">
                <a16:creationId xmlns:a16="http://schemas.microsoft.com/office/drawing/2014/main" id="{D898D13A-F035-1AC4-E5CF-2B4EECBAA8E3}"/>
              </a:ext>
            </a:extLst>
          </p:cNvPr>
          <p:cNvPicPr>
            <a:picLocks noChangeAspect="1"/>
          </p:cNvPicPr>
          <p:nvPr userDrawn="1"/>
        </p:nvPicPr>
        <p:blipFill>
          <a:blip r:embed="rId2"/>
          <a:stretch>
            <a:fillRect/>
          </a:stretch>
        </p:blipFill>
        <p:spPr>
          <a:xfrm>
            <a:off x="0" y="0"/>
            <a:ext cx="12090400" cy="6858000"/>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09EFC173-553B-6926-8999-560997D15CA1}"/>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45AB2B46-2729-15F1-5BB4-6B7ADEAC4AAE}"/>
              </a:ext>
            </a:extLst>
          </p:cNvPr>
          <p:cNvSpPr>
            <a:spLocks noGrp="1"/>
          </p:cNvSpPr>
          <p:nvPr>
            <p:ph type="title" hasCustomPrompt="1"/>
          </p:nvPr>
        </p:nvSpPr>
        <p:spPr>
          <a:xfrm>
            <a:off x="6617373" y="974037"/>
            <a:ext cx="4913243" cy="4254363"/>
          </a:xfrm>
        </p:spPr>
        <p:txBody>
          <a:bodyPr anchor="b">
            <a:normAutofit/>
          </a:bodyPr>
          <a:lstStyle>
            <a:lvl1pPr algn="r">
              <a:defRPr sz="5400"/>
            </a:lvl1pPr>
          </a:lstStyle>
          <a:p>
            <a:r>
              <a:rPr lang="en-US"/>
              <a:t>CLICK TO EDIT TITLE</a:t>
            </a:r>
          </a:p>
        </p:txBody>
      </p:sp>
      <p:sp>
        <p:nvSpPr>
          <p:cNvPr id="3" name="Text Placeholder 2">
            <a:extLst>
              <a:ext uri="{FF2B5EF4-FFF2-40B4-BE49-F238E27FC236}">
                <a16:creationId xmlns:a16="http://schemas.microsoft.com/office/drawing/2014/main" id="{A5953286-7208-5D15-2115-F32E5C24CE0F}"/>
              </a:ext>
            </a:extLst>
          </p:cNvPr>
          <p:cNvSpPr>
            <a:spLocks noGrp="1"/>
          </p:cNvSpPr>
          <p:nvPr>
            <p:ph type="body" idx="1" hasCustomPrompt="1"/>
          </p:nvPr>
        </p:nvSpPr>
        <p:spPr>
          <a:xfrm>
            <a:off x="6858002" y="5394965"/>
            <a:ext cx="4672615" cy="931499"/>
          </a:xfrm>
        </p:spPr>
        <p:txBody>
          <a:bodyPr>
            <a:normAutofit/>
          </a:bodyPr>
          <a:lstStyle>
            <a:lvl1pPr marL="0" indent="0" algn="r">
              <a:buNone/>
              <a:defRPr sz="2000" b="0" i="0">
                <a:solidFill>
                  <a:schemeClr val="tx1"/>
                </a:solidFill>
                <a:latin typeface="IBM Plex Sans" panose="020B0503050203000203" pitchFamily="34"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Click to edit text</a:t>
            </a:r>
          </a:p>
        </p:txBody>
      </p:sp>
    </p:spTree>
    <p:extLst>
      <p:ext uri="{BB962C8B-B14F-4D97-AF65-F5344CB8AC3E}">
        <p14:creationId xmlns:p14="http://schemas.microsoft.com/office/powerpoint/2010/main" val="20968602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p:txBody>
          <a:bodyPr/>
          <a:lstStyle>
            <a:lvl1pPr marL="228600" indent="-228600">
              <a:defRPr/>
            </a:lvl1pPr>
            <a:lvl2pPr marL="502920" indent="-228589">
              <a:buSzPct val="100000"/>
              <a:buFont typeface="System Font Regular"/>
              <a:buChar char="-"/>
              <a:defRPr/>
            </a:lvl2pPr>
            <a:lvl3pPr marL="777240" indent="-228589">
              <a:buSzPct val="100000"/>
              <a:buFont typeface="System Font Regular"/>
              <a:buChar char="-"/>
              <a:defRPr/>
            </a:lvl3pPr>
            <a:lvl4pPr marL="1005840" indent="-228589">
              <a:buSzPct val="100000"/>
              <a:buFont typeface="System Font Regular"/>
              <a:buChar char="-"/>
              <a:defRPr/>
            </a:lvl4pPr>
            <a:lvl5pPr marL="1280160" indent="-228589">
              <a:buSzPct val="100000"/>
              <a:buFont typeface="System Font Regular"/>
              <a:buChar char="-"/>
              <a:defRPr/>
            </a:lvl5p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378009289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head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6359" y="365127"/>
            <a:ext cx="10709031" cy="734621"/>
          </a:xfrm>
        </p:spPr>
        <p:txBody>
          <a:bodyPr/>
          <a:lstStyle/>
          <a:p>
            <a:r>
              <a:rPr lang="en-US"/>
              <a:t>CLICK TO EDIT TITLE</a:t>
            </a:r>
          </a:p>
        </p:txBody>
      </p:sp>
      <p:sp>
        <p:nvSpPr>
          <p:cNvPr id="4" name="Text Placeholder 3">
            <a:extLst>
              <a:ext uri="{FF2B5EF4-FFF2-40B4-BE49-F238E27FC236}">
                <a16:creationId xmlns:a16="http://schemas.microsoft.com/office/drawing/2014/main" id="{B7F9FF48-9E75-6C88-7706-B4D4B29E8027}"/>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a:t>Make sure to use brand colors when creating tables and graphs. If graphs are placed from an outside source, please reformat to use the Stevens Theme Colors set in this template.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a:xfrm>
            <a:off x="644771" y="2202874"/>
            <a:ext cx="10709031" cy="3879273"/>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322934433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1825625"/>
            <a:ext cx="5181600"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3750704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1825625"/>
            <a:ext cx="3296919" cy="4351339"/>
          </a:xfrm>
        </p:spPr>
        <p:txBody>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9617270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C58314-C2CD-B536-46C4-9B698E81FD0F}"/>
              </a:ext>
            </a:extLst>
          </p:cNvPr>
          <p:cNvPicPr>
            <a:picLocks noChangeAspect="1"/>
          </p:cNvPicPr>
          <p:nvPr userDrawn="1"/>
        </p:nvPicPr>
        <p:blipFill>
          <a:blip r:embed="rId27"/>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D8260AC-B27C-DE3D-E8FB-3000BB8698CA}"/>
              </a:ext>
            </a:extLst>
          </p:cNvPr>
          <p:cNvSpPr>
            <a:spLocks noGrp="1"/>
          </p:cNvSpPr>
          <p:nvPr>
            <p:ph type="title"/>
          </p:nvPr>
        </p:nvSpPr>
        <p:spPr>
          <a:xfrm>
            <a:off x="644771" y="365125"/>
            <a:ext cx="10709031" cy="1325563"/>
          </a:xfrm>
          <a:prstGeom prst="rect">
            <a:avLst/>
          </a:prstGeom>
        </p:spPr>
        <p:txBody>
          <a:bodyPr vert="horz" lIns="91440" tIns="45720" rIns="91440" bIns="45720" rtlCol="0" anchor="t">
            <a:normAutofit/>
          </a:bodyPr>
          <a:lstStyle/>
          <a:p>
            <a:r>
              <a:rPr lang="en-US"/>
              <a:t>CLICK TO EDIT TITLE</a:t>
            </a:r>
          </a:p>
        </p:txBody>
      </p:sp>
      <p:sp>
        <p:nvSpPr>
          <p:cNvPr id="3" name="Text Placeholder 2">
            <a:extLst>
              <a:ext uri="{FF2B5EF4-FFF2-40B4-BE49-F238E27FC236}">
                <a16:creationId xmlns:a16="http://schemas.microsoft.com/office/drawing/2014/main" id="{227D0E4D-9C81-2FCD-CDF4-6788792CAAEC}"/>
              </a:ext>
            </a:extLst>
          </p:cNvPr>
          <p:cNvSpPr>
            <a:spLocks noGrp="1"/>
          </p:cNvSpPr>
          <p:nvPr>
            <p:ph type="body" idx="1"/>
          </p:nvPr>
        </p:nvSpPr>
        <p:spPr>
          <a:xfrm>
            <a:off x="644771" y="1825625"/>
            <a:ext cx="10709031" cy="4235176"/>
          </a:xfrm>
          <a:prstGeom prst="rect">
            <a:avLst/>
          </a:prstGeom>
        </p:spPr>
        <p:txBody>
          <a:bodyPr vert="horz" lIns="91440" tIns="45720" rIns="91440" bIns="45720" rtlCol="0">
            <a:normAutofit/>
          </a:bodyPr>
          <a:lstStyle/>
          <a:p>
            <a:pPr lvl="0"/>
            <a:r>
              <a:rPr lang="en-US"/>
              <a:t>Click to edit text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6FF5758-A04B-569F-5DA2-3E27D28C73D9}"/>
              </a:ext>
            </a:extLst>
          </p:cNvPr>
          <p:cNvSpPr>
            <a:spLocks noGrp="1"/>
          </p:cNvSpPr>
          <p:nvPr>
            <p:ph type="sldNum" sz="quarter" idx="4"/>
          </p:nvPr>
        </p:nvSpPr>
        <p:spPr>
          <a:xfrm>
            <a:off x="9375913" y="6276840"/>
            <a:ext cx="2743200" cy="365125"/>
          </a:xfrm>
          <a:prstGeom prst="rect">
            <a:avLst/>
          </a:prstGeom>
        </p:spPr>
        <p:txBody>
          <a:bodyPr vert="horz" lIns="91440" tIns="45720" rIns="91440" bIns="45720" rtlCol="0" anchor="ctr"/>
          <a:lstStyle>
            <a:lvl1pPr algn="r">
              <a:defRPr sz="1200" b="1" i="0">
                <a:solidFill>
                  <a:schemeClr val="accent1"/>
                </a:solidFill>
                <a:latin typeface="IBM Plex Sans" panose="020B0503050203000203" pitchFamily="34" charset="0"/>
              </a:defRPr>
            </a:lvl1pPr>
          </a:lstStyle>
          <a:p>
            <a:fld id="{4267CD5E-26CF-4249-8540-BB1D07FD4227}" type="slidenum">
              <a:rPr lang="en-US" smtClean="0"/>
              <a:pPr/>
              <a:t>‹#›</a:t>
            </a:fld>
            <a:endParaRPr lang="en-US"/>
          </a:p>
        </p:txBody>
      </p:sp>
    </p:spTree>
    <p:extLst>
      <p:ext uri="{BB962C8B-B14F-4D97-AF65-F5344CB8AC3E}">
        <p14:creationId xmlns:p14="http://schemas.microsoft.com/office/powerpoint/2010/main" val="4600945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hdr="0" ftr="0"/>
  <p:txStyles>
    <p:title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p:titleStyle>
    <p:body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600" algn="l" defTabSz="914354" rtl="0" eaLnBrk="1" latinLnBrk="0" hangingPunct="1">
        <a:lnSpc>
          <a:spcPct val="90000"/>
        </a:lnSpc>
        <a:spcBef>
          <a:spcPts val="500"/>
        </a:spcBef>
        <a:buClr>
          <a:schemeClr val="accent4"/>
        </a:buClr>
        <a:buFont typeface="System Font Regular"/>
        <a:buChar char="-"/>
        <a:defRPr sz="1800" b="0" i="0" kern="1200">
          <a:solidFill>
            <a:schemeClr val="tx1"/>
          </a:solidFill>
          <a:latin typeface="IBM Plex Sans" panose="020B0503050203000203" pitchFamily="34" charset="0"/>
          <a:ea typeface="+mn-ea"/>
          <a:cs typeface="+mn-cs"/>
        </a:defRPr>
      </a:lvl2pPr>
      <a:lvl3pPr marL="7772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600" algn="l" defTabSz="914354" rtl="0" eaLnBrk="1" latinLnBrk="0" hangingPunct="1">
        <a:lnSpc>
          <a:spcPct val="90000"/>
        </a:lnSpc>
        <a:spcBef>
          <a:spcPts val="500"/>
        </a:spcBef>
        <a:buClr>
          <a:schemeClr val="accent4"/>
        </a:buClr>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www.caranddriver.com/" TargetMode="External"/><Relationship Id="rId2" Type="http://schemas.openxmlformats.org/officeDocument/2006/relationships/hyperlink" Target="https://www.kaggle.com/datasets/rkiattisak/sports-car-prices-dataset" TargetMode="External"/><Relationship Id="rId1" Type="http://schemas.openxmlformats.org/officeDocument/2006/relationships/slideLayout" Target="../slideLayouts/slideLayout6.xml"/><Relationship Id="rId5" Type="http://schemas.openxmlformats.org/officeDocument/2006/relationships/hyperlink" Target="https://www.pistonheads.com/" TargetMode="External"/><Relationship Id="rId4" Type="http://schemas.openxmlformats.org/officeDocument/2006/relationships/hyperlink" Target="https://www.reddit.com/r/car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61032-AD15-7E15-8BB6-94AAA9B4584B}"/>
              </a:ext>
            </a:extLst>
          </p:cNvPr>
          <p:cNvSpPr>
            <a:spLocks noGrp="1"/>
          </p:cNvSpPr>
          <p:nvPr>
            <p:ph type="ctrTitle"/>
          </p:nvPr>
        </p:nvSpPr>
        <p:spPr>
          <a:xfrm>
            <a:off x="6528391" y="2300909"/>
            <a:ext cx="5172344" cy="1626792"/>
          </a:xfrm>
        </p:spPr>
        <p:txBody>
          <a:bodyPr>
            <a:normAutofit fontScale="90000"/>
          </a:bodyPr>
          <a:lstStyle/>
          <a:p>
            <a:pPr algn="l"/>
            <a:r>
              <a:rPr lang="en-US" sz="3600" dirty="0">
                <a:latin typeface="Times" pitchFamily="2" charset="0"/>
              </a:rPr>
              <a:t>BIA 686 </a:t>
            </a:r>
            <a:br>
              <a:rPr lang="en-US" sz="3600" dirty="0">
                <a:latin typeface="Times" pitchFamily="2" charset="0"/>
              </a:rPr>
            </a:br>
            <a:br>
              <a:rPr lang="en-US" sz="3600" dirty="0">
                <a:latin typeface="Times" pitchFamily="2" charset="0"/>
              </a:rPr>
            </a:br>
            <a:r>
              <a:rPr lang="en-US" sz="3600" dirty="0">
                <a:latin typeface="Times" pitchFamily="2" charset="0"/>
              </a:rPr>
              <a:t>PRATICUM IN ANALYTICS</a:t>
            </a:r>
          </a:p>
        </p:txBody>
      </p:sp>
      <p:sp>
        <p:nvSpPr>
          <p:cNvPr id="5" name="Subtitle 4">
            <a:extLst>
              <a:ext uri="{FF2B5EF4-FFF2-40B4-BE49-F238E27FC236}">
                <a16:creationId xmlns:a16="http://schemas.microsoft.com/office/drawing/2014/main" id="{D3C76E3A-4F88-FD5C-5517-1D747D53E001}"/>
              </a:ext>
            </a:extLst>
          </p:cNvPr>
          <p:cNvSpPr>
            <a:spLocks noGrp="1"/>
          </p:cNvSpPr>
          <p:nvPr>
            <p:ph type="subTitle" idx="1"/>
          </p:nvPr>
        </p:nvSpPr>
        <p:spPr>
          <a:xfrm>
            <a:off x="6786820" y="4740226"/>
            <a:ext cx="4913915" cy="934635"/>
          </a:xfrm>
        </p:spPr>
        <p:txBody>
          <a:bodyPr>
            <a:normAutofit/>
          </a:bodyPr>
          <a:lstStyle/>
          <a:p>
            <a:pPr algn="l"/>
            <a:r>
              <a:rPr lang="en-IN" sz="3200" dirty="0"/>
              <a:t>Final Project Presentation</a:t>
            </a:r>
          </a:p>
        </p:txBody>
      </p:sp>
    </p:spTree>
    <p:extLst>
      <p:ext uri="{BB962C8B-B14F-4D97-AF65-F5344CB8AC3E}">
        <p14:creationId xmlns:p14="http://schemas.microsoft.com/office/powerpoint/2010/main" val="38945316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4D85C32-1850-C136-11A2-DF5C55A425DB}"/>
              </a:ext>
            </a:extLst>
          </p:cNvPr>
          <p:cNvSpPr>
            <a:spLocks noGrp="1"/>
          </p:cNvSpPr>
          <p:nvPr>
            <p:ph idx="1"/>
          </p:nvPr>
        </p:nvSpPr>
        <p:spPr>
          <a:xfrm>
            <a:off x="644771" y="680830"/>
            <a:ext cx="10709031" cy="5379971"/>
          </a:xfrm>
        </p:spPr>
        <p:txBody>
          <a:bodyPr>
            <a:normAutofit/>
          </a:bodyPr>
          <a:lstStyle/>
          <a:p>
            <a:r>
              <a:rPr lang="en-US" b="0" i="0" dirty="0">
                <a:solidFill>
                  <a:srgbClr val="0D0D0D"/>
                </a:solidFill>
                <a:effectLst/>
                <a:highlight>
                  <a:srgbClr val="FFFFFF"/>
                </a:highlight>
                <a:latin typeface="Söhne"/>
              </a:rPr>
              <a:t>3. How does the brand value reflected in pricing influence consumer choice in the sports car market?</a:t>
            </a:r>
          </a:p>
          <a:p>
            <a:r>
              <a:rPr lang="en-US" dirty="0"/>
              <a:t>Perceived Quality and Prestige: Higher prices often signal superior quality or exclusivity in consumers' minds. Brands that command higher prices are typically perceived as more prestigious or luxurious. This perception can make them more desirable to consumers who see vehicle purchases not just as practical decisions but as status symbols.</a:t>
            </a:r>
          </a:p>
          <a:p>
            <a:r>
              <a:rPr lang="en-US" dirty="0"/>
              <a:t>Brand Loyalty and Identity: Consumers may develop a strong loyalty to specific brands due to their history, reputation, or personal identity alignment. For example, brands like Ferrari or Porsche have rich racing heritages that appeal to enthusiasts, influencing their willingness to pay premium prices.</a:t>
            </a:r>
          </a:p>
          <a:p>
            <a:r>
              <a:rPr lang="en-US" dirty="0"/>
              <a:t>Resale Value: Consumers consider the depreciation rate of a car as part of their purchase decision. Sports cars from brands with strong market recognition tend to hold their value better, which can justify higher upfront costs.</a:t>
            </a:r>
          </a:p>
          <a:p>
            <a:r>
              <a:rPr lang="en-US" dirty="0"/>
              <a:t>Innovative Features and Performance: Sports car buyers often look for the latest in technology and performance, which can carry a higher price tag. Brands that consistently invest in innovation can justify higher prices because they offer cutting-edge features or superior performance.</a:t>
            </a:r>
          </a:p>
          <a:p>
            <a:r>
              <a:rPr lang="en-US" dirty="0"/>
              <a:t>Marketing and Branding Strategies: Effective marketing can enhance a brand's perceived value, making consumers more willing to pay a premium. Exclusive experiences, sponsorships, and advertising contribute to building a brand's prestige.</a:t>
            </a:r>
          </a:p>
        </p:txBody>
      </p:sp>
      <p:sp>
        <p:nvSpPr>
          <p:cNvPr id="4" name="Slide Number Placeholder 3">
            <a:extLst>
              <a:ext uri="{FF2B5EF4-FFF2-40B4-BE49-F238E27FC236}">
                <a16:creationId xmlns:a16="http://schemas.microsoft.com/office/drawing/2014/main" id="{8CAC63F8-7A31-CA5F-D1AD-A574898AF592}"/>
              </a:ext>
            </a:extLst>
          </p:cNvPr>
          <p:cNvSpPr>
            <a:spLocks noGrp="1"/>
          </p:cNvSpPr>
          <p:nvPr>
            <p:ph type="sldNum" sz="quarter" idx="12"/>
          </p:nvPr>
        </p:nvSpPr>
        <p:spPr/>
        <p:txBody>
          <a:bodyPr/>
          <a:lstStyle/>
          <a:p>
            <a:fld id="{4267CD5E-26CF-4249-8540-BB1D07FD4227}" type="slidenum">
              <a:rPr lang="en-US" smtClean="0"/>
              <a:t>10</a:t>
            </a:fld>
            <a:endParaRPr lang="en-US"/>
          </a:p>
        </p:txBody>
      </p:sp>
    </p:spTree>
    <p:extLst>
      <p:ext uri="{BB962C8B-B14F-4D97-AF65-F5344CB8AC3E}">
        <p14:creationId xmlns:p14="http://schemas.microsoft.com/office/powerpoint/2010/main" val="39521155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graph with blue lines&#10;&#10;Description automatically generated">
            <a:extLst>
              <a:ext uri="{FF2B5EF4-FFF2-40B4-BE49-F238E27FC236}">
                <a16:creationId xmlns:a16="http://schemas.microsoft.com/office/drawing/2014/main" id="{5E314F81-CB4B-9842-51A7-A3F8EE77F48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0753" y="578498"/>
            <a:ext cx="10872097" cy="5482577"/>
          </a:xfrm>
        </p:spPr>
      </p:pic>
      <p:sp>
        <p:nvSpPr>
          <p:cNvPr id="4" name="Slide Number Placeholder 3">
            <a:extLst>
              <a:ext uri="{FF2B5EF4-FFF2-40B4-BE49-F238E27FC236}">
                <a16:creationId xmlns:a16="http://schemas.microsoft.com/office/drawing/2014/main" id="{F9695EF8-3A0C-3823-2610-CEBFEB29AA69}"/>
              </a:ext>
            </a:extLst>
          </p:cNvPr>
          <p:cNvSpPr>
            <a:spLocks noGrp="1"/>
          </p:cNvSpPr>
          <p:nvPr>
            <p:ph type="sldNum" sz="quarter" idx="12"/>
          </p:nvPr>
        </p:nvSpPr>
        <p:spPr/>
        <p:txBody>
          <a:bodyPr/>
          <a:lstStyle/>
          <a:p>
            <a:fld id="{4267CD5E-26CF-4249-8540-BB1D07FD4227}" type="slidenum">
              <a:rPr lang="en-US" smtClean="0"/>
              <a:t>11</a:t>
            </a:fld>
            <a:endParaRPr lang="en-US"/>
          </a:p>
        </p:txBody>
      </p:sp>
    </p:spTree>
    <p:extLst>
      <p:ext uri="{BB962C8B-B14F-4D97-AF65-F5344CB8AC3E}">
        <p14:creationId xmlns:p14="http://schemas.microsoft.com/office/powerpoint/2010/main" val="23493036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CEF5D-C402-3B7F-3870-14805BFA0841}"/>
              </a:ext>
            </a:extLst>
          </p:cNvPr>
          <p:cNvSpPr>
            <a:spLocks noGrp="1"/>
          </p:cNvSpPr>
          <p:nvPr>
            <p:ph type="title"/>
          </p:nvPr>
        </p:nvSpPr>
        <p:spPr>
          <a:xfrm>
            <a:off x="644769" y="513184"/>
            <a:ext cx="10710619" cy="1177504"/>
          </a:xfrm>
        </p:spPr>
        <p:txBody>
          <a:bodyPr/>
          <a:lstStyle/>
          <a:p>
            <a:pPr algn="ctr"/>
            <a:r>
              <a:rPr lang="en-US" dirty="0"/>
              <a:t>Data Analysis: </a:t>
            </a:r>
          </a:p>
        </p:txBody>
      </p:sp>
      <p:sp>
        <p:nvSpPr>
          <p:cNvPr id="3" name="Content Placeholder 2">
            <a:extLst>
              <a:ext uri="{FF2B5EF4-FFF2-40B4-BE49-F238E27FC236}">
                <a16:creationId xmlns:a16="http://schemas.microsoft.com/office/drawing/2014/main" id="{AE551D66-34F5-C635-67B1-AD8BEDD7CBD4}"/>
              </a:ext>
            </a:extLst>
          </p:cNvPr>
          <p:cNvSpPr>
            <a:spLocks noGrp="1"/>
          </p:cNvSpPr>
          <p:nvPr>
            <p:ph idx="1"/>
          </p:nvPr>
        </p:nvSpPr>
        <p:spPr>
          <a:xfrm>
            <a:off x="644771" y="1282148"/>
            <a:ext cx="10709031" cy="4778653"/>
          </a:xfrm>
        </p:spPr>
        <p:txBody>
          <a:bodyPr>
            <a:normAutofit lnSpcReduction="10000"/>
          </a:bodyPr>
          <a:lstStyle/>
          <a:p>
            <a:r>
              <a:rPr lang="en-US" dirty="0"/>
              <a:t>Methodology:</a:t>
            </a:r>
          </a:p>
          <a:p>
            <a:r>
              <a:rPr lang="en-US" dirty="0"/>
              <a:t>Loading Data: Importing the sports car price dataset with Pandas.</a:t>
            </a:r>
          </a:p>
          <a:p>
            <a:r>
              <a:rPr lang="en-US" dirty="0"/>
              <a:t>Cleaning Data: Converting price and other feature data from strings to numeric types, dealing with non-numeric characters, and potentially missing or malformed data.</a:t>
            </a:r>
          </a:p>
          <a:p>
            <a:r>
              <a:rPr lang="en-US" dirty="0"/>
              <a:t>Feature Conversion: Ensure that all important features (such as engine size, horsepower, torque, and acceleration time) are in a numerical format that allows for correlation analysis.</a:t>
            </a:r>
          </a:p>
          <a:p>
            <a:r>
              <a:rPr lang="en-US" dirty="0"/>
              <a:t>Correlation Matrix: Use a heatmap to calculate and visualize correlations between car specs (engine size, horsepower, etc.) and costs. This study helps to determine which specifications are most closely connected with increased prices.</a:t>
            </a:r>
          </a:p>
          <a:p>
            <a:r>
              <a:rPr lang="en-US" dirty="0"/>
              <a:t>Model Development: Using pandas for data manipulation, matplotlib and seaborn for plotting and visualization, and </a:t>
            </a:r>
            <a:r>
              <a:rPr lang="en-US" dirty="0" err="1"/>
              <a:t>numpy</a:t>
            </a:r>
            <a:r>
              <a:rPr lang="en-US" dirty="0"/>
              <a:t> for numerical operations such as random data creation.</a:t>
            </a:r>
          </a:p>
          <a:p>
            <a:r>
              <a:rPr lang="en-US" dirty="0"/>
              <a:t>Sales Volume Simulation: When actual sales data is unavailable, a sales volume dataset is simulated for demonstration reasons. This entails creating random data to model how sales volume might fluctuate amongst brands with varying average costs.</a:t>
            </a:r>
          </a:p>
          <a:p>
            <a:r>
              <a:rPr lang="en-US" dirty="0"/>
              <a:t>Scatter Plot: Visualizing the link between average prices and simulated sales volumes in order to identify potential patterns or trends that may reveal how pricing influences customer behavior.</a:t>
            </a:r>
          </a:p>
          <a:p>
            <a:endParaRPr lang="en-US" dirty="0"/>
          </a:p>
        </p:txBody>
      </p:sp>
      <p:sp>
        <p:nvSpPr>
          <p:cNvPr id="4" name="Slide Number Placeholder 3">
            <a:extLst>
              <a:ext uri="{FF2B5EF4-FFF2-40B4-BE49-F238E27FC236}">
                <a16:creationId xmlns:a16="http://schemas.microsoft.com/office/drawing/2014/main" id="{EB838C57-F731-158E-2CA9-EC7BB53DC31E}"/>
              </a:ext>
            </a:extLst>
          </p:cNvPr>
          <p:cNvSpPr>
            <a:spLocks noGrp="1"/>
          </p:cNvSpPr>
          <p:nvPr>
            <p:ph type="sldNum" sz="quarter" idx="12"/>
          </p:nvPr>
        </p:nvSpPr>
        <p:spPr/>
        <p:txBody>
          <a:bodyPr/>
          <a:lstStyle/>
          <a:p>
            <a:fld id="{4267CD5E-26CF-4249-8540-BB1D07FD4227}" type="slidenum">
              <a:rPr lang="en-US" smtClean="0"/>
              <a:t>12</a:t>
            </a:fld>
            <a:endParaRPr lang="en-US"/>
          </a:p>
        </p:txBody>
      </p:sp>
    </p:spTree>
    <p:extLst>
      <p:ext uri="{BB962C8B-B14F-4D97-AF65-F5344CB8AC3E}">
        <p14:creationId xmlns:p14="http://schemas.microsoft.com/office/powerpoint/2010/main" val="352749391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24167-3C3B-833B-48D0-569F74C517D3}"/>
              </a:ext>
            </a:extLst>
          </p:cNvPr>
          <p:cNvSpPr>
            <a:spLocks noGrp="1"/>
          </p:cNvSpPr>
          <p:nvPr>
            <p:ph type="title"/>
          </p:nvPr>
        </p:nvSpPr>
        <p:spPr/>
        <p:txBody>
          <a:bodyPr/>
          <a:lstStyle/>
          <a:p>
            <a:pPr algn="ctr"/>
            <a:r>
              <a:rPr lang="en-US" dirty="0"/>
              <a:t>Analysis Results: </a:t>
            </a:r>
          </a:p>
        </p:txBody>
      </p:sp>
      <p:sp>
        <p:nvSpPr>
          <p:cNvPr id="3" name="Content Placeholder 2">
            <a:extLst>
              <a:ext uri="{FF2B5EF4-FFF2-40B4-BE49-F238E27FC236}">
                <a16:creationId xmlns:a16="http://schemas.microsoft.com/office/drawing/2014/main" id="{E04BB475-3CCE-922A-8CE8-E25F267FE655}"/>
              </a:ext>
            </a:extLst>
          </p:cNvPr>
          <p:cNvSpPr>
            <a:spLocks noGrp="1"/>
          </p:cNvSpPr>
          <p:nvPr>
            <p:ph idx="1"/>
          </p:nvPr>
        </p:nvSpPr>
        <p:spPr>
          <a:xfrm>
            <a:off x="644771" y="1341784"/>
            <a:ext cx="10709031" cy="4719018"/>
          </a:xfrm>
        </p:spPr>
        <p:txBody>
          <a:bodyPr/>
          <a:lstStyle/>
          <a:p>
            <a:r>
              <a:rPr lang="en-US" dirty="0"/>
              <a:t>Brands like Bugatti, Rolls-Royce, and perhaps Ferrari seem to have the longest bars, indicating that they are likely the most expensive on average and hence positioned as premium brands.</a:t>
            </a:r>
          </a:p>
          <a:p>
            <a:r>
              <a:rPr lang="en-US" dirty="0"/>
              <a:t>On the other hand, brands with shorter bars, which might include Kia, Ford, and perhaps Nissan, could be considered more budget-friendly within the sports car category.</a:t>
            </a:r>
          </a:p>
          <a:p>
            <a:r>
              <a:rPr lang="en-US" dirty="0"/>
              <a:t>Scatter plot likely shows a correlation between sports car prices and a performance metric. If data points trend upward, it suggests that higher prices may be associated with better performance.</a:t>
            </a:r>
          </a:p>
          <a:p>
            <a:r>
              <a:rPr lang="en-US" dirty="0"/>
              <a:t>A trend where larger engine sizes may correspond with higher sports car prices, indicating engine size as a possible factor in premium car pricing. </a:t>
            </a:r>
          </a:p>
          <a:p>
            <a:r>
              <a:rPr lang="en-US" dirty="0"/>
              <a:t>A bar chart depicting the pricing distribution of several car manufactures. This graphic would allow us to easily compare different brands' pricing tactics.</a:t>
            </a:r>
          </a:p>
          <a:p>
            <a:r>
              <a:rPr lang="en-US" dirty="0"/>
              <a:t>A scatter plot depicting the association between price and performance indicator. Such scatter plots can assist us determine whether there is a correlation between the two variables being compared.</a:t>
            </a:r>
          </a:p>
          <a:p>
            <a:endParaRPr lang="en-US" dirty="0"/>
          </a:p>
        </p:txBody>
      </p:sp>
      <p:sp>
        <p:nvSpPr>
          <p:cNvPr id="4" name="Slide Number Placeholder 3">
            <a:extLst>
              <a:ext uri="{FF2B5EF4-FFF2-40B4-BE49-F238E27FC236}">
                <a16:creationId xmlns:a16="http://schemas.microsoft.com/office/drawing/2014/main" id="{31BFF95E-5433-8868-E1F2-971A07A88618}"/>
              </a:ext>
            </a:extLst>
          </p:cNvPr>
          <p:cNvSpPr>
            <a:spLocks noGrp="1"/>
          </p:cNvSpPr>
          <p:nvPr>
            <p:ph type="sldNum" sz="quarter" idx="12"/>
          </p:nvPr>
        </p:nvSpPr>
        <p:spPr/>
        <p:txBody>
          <a:bodyPr/>
          <a:lstStyle/>
          <a:p>
            <a:fld id="{4267CD5E-26CF-4249-8540-BB1D07FD4227}" type="slidenum">
              <a:rPr lang="en-US" smtClean="0"/>
              <a:t>13</a:t>
            </a:fld>
            <a:endParaRPr lang="en-US"/>
          </a:p>
        </p:txBody>
      </p:sp>
    </p:spTree>
    <p:extLst>
      <p:ext uri="{BB962C8B-B14F-4D97-AF65-F5344CB8AC3E}">
        <p14:creationId xmlns:p14="http://schemas.microsoft.com/office/powerpoint/2010/main" val="2074474360"/>
      </p:ext>
    </p:extLst>
  </p:cSld>
  <p:clrMapOvr>
    <a:masterClrMapping/>
  </p:clrMapOvr>
  <mc:AlternateContent xmlns:mc="http://schemas.openxmlformats.org/markup-compatibility/2006" xmlns:p14="http://schemas.microsoft.com/office/powerpoint/2010/main">
    <mc:Choice Requires="p14">
      <p:transition spd="slow" p14:dur="1500" advTm="86596">
        <p:random/>
      </p:transition>
    </mc:Choice>
    <mc:Fallback xmlns="">
      <p:transition spd="slow" advTm="86596">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ABF4E-52FB-1E78-6BA7-705E8DA7C7A9}"/>
              </a:ext>
            </a:extLst>
          </p:cNvPr>
          <p:cNvSpPr>
            <a:spLocks noGrp="1"/>
          </p:cNvSpPr>
          <p:nvPr>
            <p:ph type="title"/>
          </p:nvPr>
        </p:nvSpPr>
        <p:spPr/>
        <p:txBody>
          <a:bodyPr/>
          <a:lstStyle/>
          <a:p>
            <a:pPr algn="ctr"/>
            <a:r>
              <a:rPr lang="en-US" dirty="0"/>
              <a:t>Expected Impact:</a:t>
            </a:r>
          </a:p>
        </p:txBody>
      </p:sp>
      <p:sp>
        <p:nvSpPr>
          <p:cNvPr id="3" name="Content Placeholder 2">
            <a:extLst>
              <a:ext uri="{FF2B5EF4-FFF2-40B4-BE49-F238E27FC236}">
                <a16:creationId xmlns:a16="http://schemas.microsoft.com/office/drawing/2014/main" id="{BEC5410D-425C-7FB6-16BC-14B39AE30D05}"/>
              </a:ext>
            </a:extLst>
          </p:cNvPr>
          <p:cNvSpPr>
            <a:spLocks noGrp="1"/>
          </p:cNvSpPr>
          <p:nvPr>
            <p:ph idx="1"/>
          </p:nvPr>
        </p:nvSpPr>
        <p:spPr>
          <a:xfrm>
            <a:off x="644771" y="1366630"/>
            <a:ext cx="10709031" cy="4694171"/>
          </a:xfrm>
        </p:spPr>
        <p:txBody>
          <a:bodyPr/>
          <a:lstStyle/>
          <a:p>
            <a:r>
              <a:rPr lang="en-US" dirty="0"/>
              <a:t>Manufacturers may adjust their production strategies to focus on features that command higher prices, potentially shifting towards larger engines or enhancing performance if the market shows a willingness to pay for these attributes.</a:t>
            </a:r>
          </a:p>
          <a:p>
            <a:r>
              <a:rPr lang="en-US" dirty="0"/>
              <a:t>Marketing strategies could be refined to highlight attributes that justify premium pricing, such as superior engine performance or acceleration capabilities, aligning with consumer perceptions of value.</a:t>
            </a:r>
          </a:p>
          <a:p>
            <a:r>
              <a:rPr lang="en-US" dirty="0"/>
              <a:t>Consumers might use this information to make more informed decisions, balancing their desire for performance with their budget constraints.</a:t>
            </a:r>
          </a:p>
          <a:p>
            <a:r>
              <a:rPr lang="en-US" dirty="0"/>
              <a:t>Industry Trends could shift as a result of these insights, with premium brands possibly emphasizing their high-performance metrics, while budget-friendly brands might focus on offering competitive performance at a lower cost.</a:t>
            </a:r>
          </a:p>
          <a:p>
            <a:r>
              <a:rPr lang="en-US" dirty="0"/>
              <a:t>Investment in research and development could be influenced as car companies strive to innovate in areas that add the most value to their offerings, potentially leading to advancements in engine technology and performance enhancements.</a:t>
            </a:r>
          </a:p>
        </p:txBody>
      </p:sp>
      <p:sp>
        <p:nvSpPr>
          <p:cNvPr id="4" name="Slide Number Placeholder 3">
            <a:extLst>
              <a:ext uri="{FF2B5EF4-FFF2-40B4-BE49-F238E27FC236}">
                <a16:creationId xmlns:a16="http://schemas.microsoft.com/office/drawing/2014/main" id="{F325F55F-B217-0E65-4D69-5FE8054A82DB}"/>
              </a:ext>
            </a:extLst>
          </p:cNvPr>
          <p:cNvSpPr>
            <a:spLocks noGrp="1"/>
          </p:cNvSpPr>
          <p:nvPr>
            <p:ph type="sldNum" sz="quarter" idx="12"/>
          </p:nvPr>
        </p:nvSpPr>
        <p:spPr/>
        <p:txBody>
          <a:bodyPr/>
          <a:lstStyle/>
          <a:p>
            <a:fld id="{4267CD5E-26CF-4249-8540-BB1D07FD4227}" type="slidenum">
              <a:rPr lang="en-US" smtClean="0"/>
              <a:t>14</a:t>
            </a:fld>
            <a:endParaRPr lang="en-US"/>
          </a:p>
        </p:txBody>
      </p:sp>
    </p:spTree>
    <p:extLst>
      <p:ext uri="{BB962C8B-B14F-4D97-AF65-F5344CB8AC3E}">
        <p14:creationId xmlns:p14="http://schemas.microsoft.com/office/powerpoint/2010/main" val="12702844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59EE-4A1C-100B-89B0-128A134D5AE1}"/>
              </a:ext>
            </a:extLst>
          </p:cNvPr>
          <p:cNvSpPr>
            <a:spLocks noGrp="1"/>
          </p:cNvSpPr>
          <p:nvPr>
            <p:ph type="title"/>
          </p:nvPr>
        </p:nvSpPr>
        <p:spPr/>
        <p:txBody>
          <a:bodyPr/>
          <a:lstStyle/>
          <a:p>
            <a:pPr algn="ctr"/>
            <a:r>
              <a:rPr lang="en-US" dirty="0"/>
              <a:t>Implemented Strategies: </a:t>
            </a:r>
          </a:p>
        </p:txBody>
      </p:sp>
      <p:sp>
        <p:nvSpPr>
          <p:cNvPr id="3" name="Content Placeholder 2">
            <a:extLst>
              <a:ext uri="{FF2B5EF4-FFF2-40B4-BE49-F238E27FC236}">
                <a16:creationId xmlns:a16="http://schemas.microsoft.com/office/drawing/2014/main" id="{4057C5BD-B885-4525-6FBA-1B194DEC2949}"/>
              </a:ext>
            </a:extLst>
          </p:cNvPr>
          <p:cNvSpPr>
            <a:spLocks noGrp="1"/>
          </p:cNvSpPr>
          <p:nvPr>
            <p:ph idx="1"/>
          </p:nvPr>
        </p:nvSpPr>
        <p:spPr>
          <a:xfrm>
            <a:off x="644771" y="1232452"/>
            <a:ext cx="10709031" cy="4828349"/>
          </a:xfrm>
        </p:spPr>
        <p:txBody>
          <a:bodyPr>
            <a:normAutofit fontScale="85000" lnSpcReduction="20000"/>
          </a:bodyPr>
          <a:lstStyle/>
          <a:p>
            <a:r>
              <a:rPr lang="en-US" b="1" dirty="0"/>
              <a:t>Pricing strategies:</a:t>
            </a:r>
          </a:p>
          <a:p>
            <a:r>
              <a:rPr lang="en-US" dirty="0"/>
              <a:t>Conduct market segmentation to properly position brands, separating premium from budget-friendly options based on average costs.</a:t>
            </a:r>
          </a:p>
          <a:p>
            <a:r>
              <a:rPr lang="en-US" dirty="0"/>
              <a:t>Implement dynamic pricing models for premium products that take into account exclusivity, performance, and luxury features.</a:t>
            </a:r>
          </a:p>
          <a:p>
            <a:r>
              <a:rPr lang="en-US" dirty="0"/>
              <a:t>To appeal to price-sensitive clients, budget-friendly firms should prioritize cost-optimization and value-for-money features.</a:t>
            </a:r>
          </a:p>
          <a:p>
            <a:r>
              <a:rPr lang="en-US" b="1" dirty="0"/>
              <a:t>Premium Pricing Factors:</a:t>
            </a:r>
          </a:p>
          <a:p>
            <a:r>
              <a:rPr lang="en-US" dirty="0"/>
              <a:t>Premium brands may spend in high-quality materials, cutting-edge technology, and performance engineering to justify higher costs.</a:t>
            </a:r>
          </a:p>
          <a:p>
            <a:r>
              <a:rPr lang="en-US" dirty="0"/>
              <a:t>Marketing and branding strategies can focus on developing a unique brand image that appeals to high-net-worth individuals.</a:t>
            </a:r>
          </a:p>
          <a:p>
            <a:r>
              <a:rPr lang="en-US" dirty="0"/>
              <a:t>Incorporate distinctive design elements and limited-edition models to increase the perception of exclusivity and justify premium price.</a:t>
            </a:r>
          </a:p>
          <a:p>
            <a:r>
              <a:rPr lang="en-US" b="1" dirty="0"/>
              <a:t>Brand Value and Consumer Choice:</a:t>
            </a:r>
          </a:p>
          <a:p>
            <a:r>
              <a:rPr lang="en-US" dirty="0"/>
              <a:t>Use brand heritage and reputation in advertising to increase perceived value and justify higher prices.</a:t>
            </a:r>
          </a:p>
          <a:p>
            <a:r>
              <a:rPr lang="en-US" dirty="0"/>
              <a:t>Customer service excellence and personalized customization possibilities can be highlighted to increase brand value.</a:t>
            </a:r>
          </a:p>
          <a:p>
            <a:r>
              <a:rPr lang="en-US" dirty="0"/>
              <a:t>Use social evidence and endorsements to strengthen a brand's status, influencing consumer preference for more expensive sports automobiles.</a:t>
            </a:r>
          </a:p>
          <a:p>
            <a:endParaRPr lang="en-US" dirty="0"/>
          </a:p>
        </p:txBody>
      </p:sp>
      <p:sp>
        <p:nvSpPr>
          <p:cNvPr id="4" name="Slide Number Placeholder 3">
            <a:extLst>
              <a:ext uri="{FF2B5EF4-FFF2-40B4-BE49-F238E27FC236}">
                <a16:creationId xmlns:a16="http://schemas.microsoft.com/office/drawing/2014/main" id="{696F5F12-F8E0-8C0B-A972-ADC97A006E45}"/>
              </a:ext>
            </a:extLst>
          </p:cNvPr>
          <p:cNvSpPr>
            <a:spLocks noGrp="1"/>
          </p:cNvSpPr>
          <p:nvPr>
            <p:ph type="sldNum" sz="quarter" idx="12"/>
          </p:nvPr>
        </p:nvSpPr>
        <p:spPr/>
        <p:txBody>
          <a:bodyPr/>
          <a:lstStyle/>
          <a:p>
            <a:fld id="{4267CD5E-26CF-4249-8540-BB1D07FD4227}" type="slidenum">
              <a:rPr lang="en-US" smtClean="0"/>
              <a:t>15</a:t>
            </a:fld>
            <a:endParaRPr lang="en-US"/>
          </a:p>
        </p:txBody>
      </p:sp>
    </p:spTree>
    <p:extLst>
      <p:ext uri="{BB962C8B-B14F-4D97-AF65-F5344CB8AC3E}">
        <p14:creationId xmlns:p14="http://schemas.microsoft.com/office/powerpoint/2010/main" val="339115905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478E0-DF2D-1961-B3F6-9660D9F4E080}"/>
              </a:ext>
            </a:extLst>
          </p:cNvPr>
          <p:cNvSpPr>
            <a:spLocks noGrp="1"/>
          </p:cNvSpPr>
          <p:nvPr>
            <p:ph type="title"/>
          </p:nvPr>
        </p:nvSpPr>
        <p:spPr>
          <a:xfrm>
            <a:off x="644769" y="365125"/>
            <a:ext cx="10710619" cy="787813"/>
          </a:xfrm>
        </p:spPr>
        <p:txBody>
          <a:bodyPr>
            <a:normAutofit/>
          </a:bodyPr>
          <a:lstStyle/>
          <a:p>
            <a:r>
              <a:rPr lang="en-IN" dirty="0">
                <a:solidFill>
                  <a:schemeClr val="accent6">
                    <a:lumMod val="50000"/>
                  </a:schemeClr>
                </a:solidFill>
                <a:latin typeface="Saira Condensed Condensed SemiBold"/>
              </a:rPr>
              <a:t>References: </a:t>
            </a:r>
            <a:endParaRPr lang="en-IN" dirty="0"/>
          </a:p>
        </p:txBody>
      </p:sp>
      <p:sp>
        <p:nvSpPr>
          <p:cNvPr id="4" name="Slide Number Placeholder 3">
            <a:extLst>
              <a:ext uri="{FF2B5EF4-FFF2-40B4-BE49-F238E27FC236}">
                <a16:creationId xmlns:a16="http://schemas.microsoft.com/office/drawing/2014/main" id="{BBEF44E7-0565-A960-CCE0-64235B6E59B3}"/>
              </a:ext>
            </a:extLst>
          </p:cNvPr>
          <p:cNvSpPr>
            <a:spLocks noGrp="1"/>
          </p:cNvSpPr>
          <p:nvPr>
            <p:ph type="sldNum" sz="quarter" idx="12"/>
          </p:nvPr>
        </p:nvSpPr>
        <p:spPr/>
        <p:txBody>
          <a:bodyPr/>
          <a:lstStyle/>
          <a:p>
            <a:fld id="{4267CD5E-26CF-4249-8540-BB1D07FD4227}" type="slidenum">
              <a:rPr lang="en-US" smtClean="0"/>
              <a:t>16</a:t>
            </a:fld>
            <a:endParaRPr lang="en-US"/>
          </a:p>
        </p:txBody>
      </p:sp>
      <p:sp>
        <p:nvSpPr>
          <p:cNvPr id="5" name="Content Placeholder 4">
            <a:extLst>
              <a:ext uri="{FF2B5EF4-FFF2-40B4-BE49-F238E27FC236}">
                <a16:creationId xmlns:a16="http://schemas.microsoft.com/office/drawing/2014/main" id="{D4A5678F-D684-B6C6-CA0C-5601E36B26AD}"/>
              </a:ext>
            </a:extLst>
          </p:cNvPr>
          <p:cNvSpPr>
            <a:spLocks noGrp="1"/>
          </p:cNvSpPr>
          <p:nvPr>
            <p:ph idx="1"/>
          </p:nvPr>
        </p:nvSpPr>
        <p:spPr>
          <a:xfrm>
            <a:off x="644771" y="1326874"/>
            <a:ext cx="10709031" cy="4733927"/>
          </a:xfrm>
        </p:spPr>
        <p:txBody>
          <a:bodyPr/>
          <a:lstStyle/>
          <a:p>
            <a:r>
              <a:rPr lang="en-US" b="0" i="0" u="none" strike="noStrike" dirty="0">
                <a:solidFill>
                  <a:srgbClr val="0D0D0D"/>
                </a:solidFill>
                <a:effectLst/>
                <a:latin typeface="Söhne"/>
                <a:hlinkClick r:id="rId2"/>
              </a:rPr>
              <a:t>https://www.kaggle.com/datasets/rkiattisak/sports-car-prices-dataset</a:t>
            </a:r>
            <a:r>
              <a:rPr lang="en-US" b="0" i="0" dirty="0">
                <a:solidFill>
                  <a:srgbClr val="0D0D0D"/>
                </a:solidFill>
                <a:effectLst/>
                <a:latin typeface="Söhne"/>
              </a:rPr>
              <a:t>.</a:t>
            </a:r>
          </a:p>
          <a:p>
            <a:r>
              <a:rPr lang="en-US" dirty="0">
                <a:hlinkClick r:id="rId3"/>
              </a:rPr>
              <a:t>https://www.caranddriver.com/</a:t>
            </a:r>
            <a:endParaRPr lang="en-US" dirty="0"/>
          </a:p>
          <a:p>
            <a:r>
              <a:rPr lang="en-US" dirty="0">
                <a:hlinkClick r:id="rId4"/>
              </a:rPr>
              <a:t>https://www.reddit.com/r/cars/</a:t>
            </a:r>
            <a:endParaRPr lang="en-US" dirty="0"/>
          </a:p>
          <a:p>
            <a:r>
              <a:rPr lang="en-US" dirty="0">
                <a:hlinkClick r:id="rId5"/>
              </a:rPr>
              <a:t>https://www.pistonheads.com/</a:t>
            </a:r>
            <a:endParaRPr lang="en-US" dirty="0"/>
          </a:p>
          <a:p>
            <a:pPr marL="0" indent="0">
              <a:buNone/>
            </a:pPr>
            <a:endParaRPr lang="en-US" dirty="0"/>
          </a:p>
        </p:txBody>
      </p:sp>
    </p:spTree>
    <p:extLst>
      <p:ext uri="{BB962C8B-B14F-4D97-AF65-F5344CB8AC3E}">
        <p14:creationId xmlns:p14="http://schemas.microsoft.com/office/powerpoint/2010/main" val="32529751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44AB0-EE1B-9E29-C23E-CD53EFA26EA5}"/>
              </a:ext>
            </a:extLst>
          </p:cNvPr>
          <p:cNvSpPr>
            <a:spLocks noGrp="1"/>
          </p:cNvSpPr>
          <p:nvPr>
            <p:ph type="title"/>
          </p:nvPr>
        </p:nvSpPr>
        <p:spPr>
          <a:xfrm>
            <a:off x="644769" y="365125"/>
            <a:ext cx="10710619" cy="847449"/>
          </a:xfrm>
        </p:spPr>
        <p:txBody>
          <a:bodyPr/>
          <a:lstStyle/>
          <a:p>
            <a:pPr algn="ctr"/>
            <a:r>
              <a:rPr lang="en-IN" dirty="0">
                <a:solidFill>
                  <a:schemeClr val="accent6">
                    <a:lumMod val="50000"/>
                  </a:schemeClr>
                </a:solidFill>
                <a:latin typeface="Saira Condensed Condensed SemiBold"/>
              </a:rPr>
              <a:t>Conclusion: </a:t>
            </a:r>
            <a:endParaRPr lang="en-US" dirty="0"/>
          </a:p>
        </p:txBody>
      </p:sp>
      <p:sp>
        <p:nvSpPr>
          <p:cNvPr id="3" name="Content Placeholder 2">
            <a:extLst>
              <a:ext uri="{FF2B5EF4-FFF2-40B4-BE49-F238E27FC236}">
                <a16:creationId xmlns:a16="http://schemas.microsoft.com/office/drawing/2014/main" id="{7EDE5923-7310-0E3D-6201-67AA4C73C423}"/>
              </a:ext>
            </a:extLst>
          </p:cNvPr>
          <p:cNvSpPr>
            <a:spLocks noGrp="1"/>
          </p:cNvSpPr>
          <p:nvPr>
            <p:ph idx="1"/>
          </p:nvPr>
        </p:nvSpPr>
        <p:spPr>
          <a:xfrm>
            <a:off x="644771" y="1252330"/>
            <a:ext cx="10709031" cy="4808471"/>
          </a:xfrm>
        </p:spPr>
        <p:txBody>
          <a:bodyPr>
            <a:normAutofit fontScale="92500" lnSpcReduction="20000"/>
          </a:bodyPr>
          <a:lstStyle/>
          <a:p>
            <a:pPr marL="285750" indent="-285750">
              <a:lnSpc>
                <a:spcPct val="110000"/>
              </a:lnSpc>
              <a:buFont typeface="Wingdings" panose="05000000000000000000" pitchFamily="2" charset="2"/>
              <a:buChar char="§"/>
            </a:pPr>
            <a:r>
              <a:rPr lang="en-US" sz="1800" dirty="0"/>
              <a:t>The Personalized Car Recommendation System demonstrates how data can be used to customize the customer experience and make sure that any enthusiast can quickly and precisely identify the sports car of their dreams.</a:t>
            </a:r>
          </a:p>
          <a:p>
            <a:pPr marL="285750" indent="-285750">
              <a:lnSpc>
                <a:spcPct val="110000"/>
              </a:lnSpc>
              <a:buFont typeface="Wingdings" panose="05000000000000000000" pitchFamily="2" charset="2"/>
              <a:buChar char="§"/>
            </a:pPr>
            <a:r>
              <a:rPr lang="en-US" sz="1800" dirty="0"/>
              <a:t>By presenting sports cars as noteworthy assets with potential for gain, the Sports Car Investment Analysis Tool demystifies the investing environment and offers a fresh viewpoint on car collecting.</a:t>
            </a:r>
          </a:p>
          <a:p>
            <a:pPr marL="285750" indent="-285750">
              <a:lnSpc>
                <a:spcPct val="110000"/>
              </a:lnSpc>
              <a:buFont typeface="Wingdings" panose="05000000000000000000" pitchFamily="2" charset="2"/>
              <a:buChar char="§"/>
            </a:pPr>
            <a:r>
              <a:rPr lang="en-US" sz="1800" dirty="0"/>
              <a:t>Automakers are challenged by the Market Gap Analysis for New Features to innovate beyond what they currently offer. By doing this, it should be possible for upcoming sports vehicle generations to surpass rather than just meet changing consumer expectations.</a:t>
            </a:r>
          </a:p>
          <a:p>
            <a:pPr marL="285750" indent="-285750">
              <a:lnSpc>
                <a:spcPct val="110000"/>
              </a:lnSpc>
              <a:buFont typeface="Wingdings" panose="05000000000000000000" pitchFamily="2" charset="2"/>
              <a:buChar char="§"/>
            </a:pPr>
            <a:r>
              <a:rPr lang="en-US" sz="1800" dirty="0"/>
              <a:t>The initiative analyzes unmet consumer demands and possible areas for product refinement by examining price data, performance indicators, and sports vehicle characteristics. This helps manufacturers create innovations that will appeal to both present and future consumers.</a:t>
            </a:r>
          </a:p>
          <a:p>
            <a:pPr marL="285750" indent="-285750">
              <a:lnSpc>
                <a:spcPct val="110000"/>
              </a:lnSpc>
              <a:buFont typeface="Wingdings" panose="05000000000000000000" pitchFamily="2" charset="2"/>
              <a:buChar char="§"/>
            </a:pPr>
            <a:r>
              <a:rPr lang="en-US" sz="1800" dirty="0"/>
              <a:t>The thorough study conducted provides important insights into the intricacies, trends, and customer preferences of the sports vehicle market, laying the groundwork for focused innovations and marketing tactics.</a:t>
            </a:r>
          </a:p>
          <a:p>
            <a:pPr marL="285750" indent="-285750">
              <a:lnSpc>
                <a:spcPct val="110000"/>
              </a:lnSpc>
              <a:buFont typeface="Wingdings" panose="05000000000000000000" pitchFamily="2" charset="2"/>
              <a:buChar char="§"/>
            </a:pPr>
            <a:r>
              <a:rPr lang="en-US" sz="1800" dirty="0"/>
              <a:t>The exploratory data analysis highlights the need for ongoing innovation and adaptability to shifting consumer needs within the sports vehicle market and provides a foundation for future research and development opportunities.</a:t>
            </a:r>
          </a:p>
          <a:p>
            <a:endParaRPr lang="en-US" dirty="0"/>
          </a:p>
        </p:txBody>
      </p:sp>
      <p:sp>
        <p:nvSpPr>
          <p:cNvPr id="4" name="Slide Number Placeholder 3">
            <a:extLst>
              <a:ext uri="{FF2B5EF4-FFF2-40B4-BE49-F238E27FC236}">
                <a16:creationId xmlns:a16="http://schemas.microsoft.com/office/drawing/2014/main" id="{BF319CFB-2079-540B-799C-A590D62443C1}"/>
              </a:ext>
            </a:extLst>
          </p:cNvPr>
          <p:cNvSpPr>
            <a:spLocks noGrp="1"/>
          </p:cNvSpPr>
          <p:nvPr>
            <p:ph type="sldNum" sz="quarter" idx="12"/>
          </p:nvPr>
        </p:nvSpPr>
        <p:spPr/>
        <p:txBody>
          <a:bodyPr/>
          <a:lstStyle/>
          <a:p>
            <a:fld id="{4267CD5E-26CF-4249-8540-BB1D07FD4227}" type="slidenum">
              <a:rPr lang="en-US" smtClean="0"/>
              <a:t>17</a:t>
            </a:fld>
            <a:endParaRPr lang="en-US"/>
          </a:p>
        </p:txBody>
      </p:sp>
    </p:spTree>
    <p:extLst>
      <p:ext uri="{BB962C8B-B14F-4D97-AF65-F5344CB8AC3E}">
        <p14:creationId xmlns:p14="http://schemas.microsoft.com/office/powerpoint/2010/main" val="10029733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839F865-EAB8-47A1-7CE0-44C773201AB9}"/>
              </a:ext>
            </a:extLst>
          </p:cNvPr>
          <p:cNvSpPr>
            <a:spLocks noGrp="1"/>
          </p:cNvSpPr>
          <p:nvPr>
            <p:ph type="sldNum" sz="quarter" idx="12"/>
          </p:nvPr>
        </p:nvSpPr>
        <p:spPr/>
        <p:txBody>
          <a:bodyPr/>
          <a:lstStyle/>
          <a:p>
            <a:fld id="{4267CD5E-26CF-4249-8540-BB1D07FD4227}" type="slidenum">
              <a:rPr lang="en-US" smtClean="0"/>
              <a:t>18</a:t>
            </a:fld>
            <a:endParaRPr lang="en-US"/>
          </a:p>
        </p:txBody>
      </p:sp>
      <p:sp>
        <p:nvSpPr>
          <p:cNvPr id="22" name="Content Placeholder 21">
            <a:extLst>
              <a:ext uri="{FF2B5EF4-FFF2-40B4-BE49-F238E27FC236}">
                <a16:creationId xmlns:a16="http://schemas.microsoft.com/office/drawing/2014/main" id="{8594D571-2162-834D-52DD-90B7DC718BDB}"/>
              </a:ext>
            </a:extLst>
          </p:cNvPr>
          <p:cNvSpPr>
            <a:spLocks noGrp="1"/>
          </p:cNvSpPr>
          <p:nvPr>
            <p:ph idx="1"/>
          </p:nvPr>
        </p:nvSpPr>
        <p:spPr/>
        <p:txBody>
          <a:bodyPr/>
          <a:lstStyle/>
          <a:p>
            <a:endParaRPr lang="en-IN"/>
          </a:p>
        </p:txBody>
      </p:sp>
      <p:pic>
        <p:nvPicPr>
          <p:cNvPr id="24" name="Picture 23">
            <a:extLst>
              <a:ext uri="{FF2B5EF4-FFF2-40B4-BE49-F238E27FC236}">
                <a16:creationId xmlns:a16="http://schemas.microsoft.com/office/drawing/2014/main" id="{AD5689C6-643F-FEEF-53B8-E5B8E1B9BE87}"/>
              </a:ext>
            </a:extLst>
          </p:cNvPr>
          <p:cNvPicPr>
            <a:picLocks noChangeAspect="1"/>
          </p:cNvPicPr>
          <p:nvPr/>
        </p:nvPicPr>
        <p:blipFill>
          <a:blip r:embed="rId2"/>
          <a:stretch>
            <a:fillRect/>
          </a:stretch>
        </p:blipFill>
        <p:spPr>
          <a:xfrm>
            <a:off x="762" y="428"/>
            <a:ext cx="12190476" cy="6857143"/>
          </a:xfrm>
          <a:prstGeom prst="rect">
            <a:avLst/>
          </a:prstGeom>
        </p:spPr>
      </p:pic>
    </p:spTree>
    <p:extLst>
      <p:ext uri="{BB962C8B-B14F-4D97-AF65-F5344CB8AC3E}">
        <p14:creationId xmlns:p14="http://schemas.microsoft.com/office/powerpoint/2010/main" val="1698343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EC357-D5B7-7EBA-B671-750889CAAF1E}"/>
              </a:ext>
            </a:extLst>
          </p:cNvPr>
          <p:cNvSpPr>
            <a:spLocks noGrp="1"/>
          </p:cNvSpPr>
          <p:nvPr>
            <p:ph type="title"/>
          </p:nvPr>
        </p:nvSpPr>
        <p:spPr>
          <a:xfrm>
            <a:off x="644769" y="946297"/>
            <a:ext cx="10806496" cy="1201479"/>
          </a:xfrm>
        </p:spPr>
        <p:txBody>
          <a:bodyPr>
            <a:normAutofit fontScale="90000"/>
          </a:bodyPr>
          <a:lstStyle/>
          <a:p>
            <a:pPr algn="ctr"/>
            <a:r>
              <a:rPr lang="en-US" sz="4400" dirty="0">
                <a:solidFill>
                  <a:schemeClr val="accent6">
                    <a:lumMod val="50000"/>
                  </a:schemeClr>
                </a:solidFill>
                <a:latin typeface="Saira Condensed Condensed SemiBold"/>
              </a:rPr>
              <a:t>Brand Value Comparison: </a:t>
            </a:r>
            <a:br>
              <a:rPr lang="en-US" sz="4400" dirty="0">
                <a:solidFill>
                  <a:schemeClr val="accent6">
                    <a:lumMod val="50000"/>
                  </a:schemeClr>
                </a:solidFill>
                <a:latin typeface="Saira Condensed Condensed SemiBold"/>
              </a:rPr>
            </a:br>
            <a:br>
              <a:rPr lang="en-US" sz="4400" b="1" dirty="0">
                <a:solidFill>
                  <a:srgbClr val="002060"/>
                </a:solidFill>
                <a:latin typeface="+mj-lt"/>
              </a:rPr>
            </a:br>
            <a:endParaRPr lang="en-IN" sz="2000" dirty="0">
              <a:solidFill>
                <a:schemeClr val="accent5">
                  <a:lumMod val="50000"/>
                </a:schemeClr>
              </a:solidFill>
              <a:latin typeface="IBM Plex Sans"/>
              <a:ea typeface="+mn-ea"/>
              <a:cs typeface="+mn-cs"/>
            </a:endParaRPr>
          </a:p>
        </p:txBody>
      </p:sp>
      <p:sp>
        <p:nvSpPr>
          <p:cNvPr id="3" name="Content Placeholder 2">
            <a:extLst>
              <a:ext uri="{FF2B5EF4-FFF2-40B4-BE49-F238E27FC236}">
                <a16:creationId xmlns:a16="http://schemas.microsoft.com/office/drawing/2014/main" id="{F1BC7388-D8EC-E7F7-D5E2-6EF9952E4B59}"/>
              </a:ext>
            </a:extLst>
          </p:cNvPr>
          <p:cNvSpPr>
            <a:spLocks noGrp="1"/>
          </p:cNvSpPr>
          <p:nvPr>
            <p:ph idx="1"/>
          </p:nvPr>
        </p:nvSpPr>
        <p:spPr>
          <a:xfrm>
            <a:off x="763196" y="3133764"/>
            <a:ext cx="4028831" cy="2045335"/>
          </a:xfrm>
        </p:spPr>
        <p:txBody>
          <a:bodyPr/>
          <a:lstStyle/>
          <a:p>
            <a:pPr algn="just"/>
            <a:r>
              <a:rPr lang="en-US" b="1" dirty="0">
                <a:solidFill>
                  <a:srgbClr val="002060"/>
                </a:solidFill>
                <a:latin typeface="IBM Plex Sans"/>
              </a:rPr>
              <a:t>Professor :</a:t>
            </a:r>
            <a:r>
              <a:rPr lang="en-US" dirty="0">
                <a:solidFill>
                  <a:srgbClr val="002060"/>
                </a:solidFill>
                <a:latin typeface="IBM Plex Sans"/>
              </a:rPr>
              <a:t> </a:t>
            </a:r>
            <a:r>
              <a:rPr lang="en-US" dirty="0">
                <a:solidFill>
                  <a:srgbClr val="002060"/>
                </a:solidFill>
                <a:latin typeface="IBM Plex Sans"/>
                <a:sym typeface="Arial"/>
              </a:rPr>
              <a:t>Christopher </a:t>
            </a:r>
            <a:r>
              <a:rPr lang="en-US" dirty="0" err="1">
                <a:solidFill>
                  <a:srgbClr val="002060"/>
                </a:solidFill>
                <a:latin typeface="IBM Plex Sans"/>
                <a:sym typeface="Arial"/>
              </a:rPr>
              <a:t>Asakiewicz</a:t>
            </a:r>
            <a:endParaRPr lang="en-US" dirty="0">
              <a:solidFill>
                <a:srgbClr val="002060"/>
              </a:solidFill>
              <a:latin typeface="IBM Plex Sans"/>
            </a:endParaRPr>
          </a:p>
          <a:p>
            <a:pPr marL="0" indent="0" algn="just">
              <a:buNone/>
            </a:pPr>
            <a:endParaRPr lang="en-US" dirty="0">
              <a:solidFill>
                <a:srgbClr val="002060"/>
              </a:solidFill>
              <a:latin typeface="IBM Plex Sans"/>
            </a:endParaRPr>
          </a:p>
        </p:txBody>
      </p:sp>
      <p:sp>
        <p:nvSpPr>
          <p:cNvPr id="4" name="Slide Number Placeholder 3">
            <a:extLst>
              <a:ext uri="{FF2B5EF4-FFF2-40B4-BE49-F238E27FC236}">
                <a16:creationId xmlns:a16="http://schemas.microsoft.com/office/drawing/2014/main" id="{C3CCD82C-9BEE-A626-E91F-D6B258C167FF}"/>
              </a:ext>
            </a:extLst>
          </p:cNvPr>
          <p:cNvSpPr>
            <a:spLocks noGrp="1"/>
          </p:cNvSpPr>
          <p:nvPr>
            <p:ph type="sldNum" sz="quarter" idx="12"/>
          </p:nvPr>
        </p:nvSpPr>
        <p:spPr/>
        <p:txBody>
          <a:bodyPr/>
          <a:lstStyle/>
          <a:p>
            <a:fld id="{4267CD5E-26CF-4249-8540-BB1D07FD4227}" type="slidenum">
              <a:rPr lang="en-US" smtClean="0"/>
              <a:t>2</a:t>
            </a:fld>
            <a:endParaRPr lang="en-US"/>
          </a:p>
        </p:txBody>
      </p:sp>
      <p:sp>
        <p:nvSpPr>
          <p:cNvPr id="7" name="Content Placeholder 2">
            <a:extLst>
              <a:ext uri="{FF2B5EF4-FFF2-40B4-BE49-F238E27FC236}">
                <a16:creationId xmlns:a16="http://schemas.microsoft.com/office/drawing/2014/main" id="{2886EDB3-B21F-BE6B-4E45-E1C1534B6C99}"/>
              </a:ext>
            </a:extLst>
          </p:cNvPr>
          <p:cNvSpPr txBox="1">
            <a:spLocks/>
          </p:cNvSpPr>
          <p:nvPr/>
        </p:nvSpPr>
        <p:spPr>
          <a:xfrm>
            <a:off x="7399974" y="2929431"/>
            <a:ext cx="4147257" cy="3237453"/>
          </a:xfrm>
          <a:prstGeom prst="rect">
            <a:avLst/>
          </a:prstGeom>
        </p:spPr>
        <p:txBody>
          <a:bodyPr vert="horz" lIns="91440" tIns="45720" rIns="91440" bIns="45720" rtlCol="0">
            <a:normAutofit/>
          </a:bodyPr>
          <a:lst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589" algn="l" defTabSz="914354" rtl="0" eaLnBrk="1" latinLnBrk="0" hangingPunct="1">
              <a:lnSpc>
                <a:spcPct val="90000"/>
              </a:lnSpc>
              <a:spcBef>
                <a:spcPts val="500"/>
              </a:spcBef>
              <a:buClr>
                <a:schemeClr val="accent4"/>
              </a:buClr>
              <a:buSzPct val="100000"/>
              <a:buFont typeface="System Font Regular"/>
              <a:buChar char="-"/>
              <a:defRPr sz="1800" b="0" i="0" kern="1200">
                <a:solidFill>
                  <a:schemeClr val="tx1"/>
                </a:solidFill>
                <a:latin typeface="IBM Plex Sans" panose="020B0503050203000203" pitchFamily="34" charset="0"/>
                <a:ea typeface="+mn-ea"/>
                <a:cs typeface="+mn-cs"/>
              </a:defRPr>
            </a:lvl2pPr>
            <a:lvl3pPr marL="777240" indent="-228589" algn="l" defTabSz="914354" rtl="0" eaLnBrk="1" latinLnBrk="0" hangingPunct="1">
              <a:lnSpc>
                <a:spcPct val="90000"/>
              </a:lnSpc>
              <a:spcBef>
                <a:spcPts val="500"/>
              </a:spcBef>
              <a:buClr>
                <a:schemeClr val="accent4"/>
              </a:buClr>
              <a:buSzPct val="100000"/>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589" algn="l" defTabSz="914354" rtl="0" eaLnBrk="1" latinLnBrk="0" hangingPunct="1">
              <a:lnSpc>
                <a:spcPct val="90000"/>
              </a:lnSpc>
              <a:spcBef>
                <a:spcPts val="500"/>
              </a:spcBef>
              <a:buClr>
                <a:schemeClr val="accent4"/>
              </a:buClr>
              <a:buSzPct val="100000"/>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589" algn="l" defTabSz="914354" rtl="0" eaLnBrk="1" latinLnBrk="0" hangingPunct="1">
              <a:lnSpc>
                <a:spcPct val="90000"/>
              </a:lnSpc>
              <a:spcBef>
                <a:spcPts val="500"/>
              </a:spcBef>
              <a:buClr>
                <a:schemeClr val="accent4"/>
              </a:buClr>
              <a:buSzPct val="100000"/>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None/>
            </a:pPr>
            <a:r>
              <a:rPr lang="en-US" dirty="0">
                <a:solidFill>
                  <a:srgbClr val="002060"/>
                </a:solidFill>
                <a:latin typeface="IBM Plex Sans"/>
              </a:rPr>
              <a:t> </a:t>
            </a:r>
            <a:r>
              <a:rPr lang="en-US" b="1" dirty="0">
                <a:solidFill>
                  <a:srgbClr val="002060"/>
                </a:solidFill>
                <a:latin typeface="IBM Plex Sans"/>
              </a:rPr>
              <a:t>Group Members:</a:t>
            </a:r>
          </a:p>
          <a:p>
            <a:pPr marL="342900" indent="-342900" algn="just">
              <a:lnSpc>
                <a:spcPct val="150000"/>
              </a:lnSpc>
              <a:buAutoNum type="arabicPeriod"/>
            </a:pPr>
            <a:r>
              <a:rPr lang="en-US" b="1" dirty="0" err="1">
                <a:solidFill>
                  <a:srgbClr val="002060"/>
                </a:solidFill>
                <a:latin typeface="IBM Plex Sans"/>
              </a:rPr>
              <a:t>Daresh</a:t>
            </a:r>
            <a:r>
              <a:rPr lang="en-US" b="1" dirty="0">
                <a:solidFill>
                  <a:srgbClr val="002060"/>
                </a:solidFill>
                <a:latin typeface="IBM Plex Sans"/>
              </a:rPr>
              <a:t> Rishi Puri</a:t>
            </a:r>
          </a:p>
          <a:p>
            <a:pPr marL="342900" indent="-342900" algn="just">
              <a:lnSpc>
                <a:spcPct val="150000"/>
              </a:lnSpc>
              <a:buAutoNum type="arabicPeriod"/>
            </a:pPr>
            <a:r>
              <a:rPr lang="en-US" b="1" dirty="0">
                <a:solidFill>
                  <a:srgbClr val="002060"/>
                </a:solidFill>
                <a:latin typeface="IBM Plex Sans"/>
              </a:rPr>
              <a:t>Jagan Kumar </a:t>
            </a:r>
            <a:r>
              <a:rPr lang="en-US" b="1" dirty="0" err="1">
                <a:solidFill>
                  <a:srgbClr val="002060"/>
                </a:solidFill>
                <a:latin typeface="IBM Plex Sans"/>
              </a:rPr>
              <a:t>Galla</a:t>
            </a:r>
            <a:r>
              <a:rPr lang="en-US" b="1" dirty="0">
                <a:solidFill>
                  <a:srgbClr val="002060"/>
                </a:solidFill>
                <a:latin typeface="IBM Plex Sans"/>
              </a:rPr>
              <a:t> </a:t>
            </a:r>
          </a:p>
          <a:p>
            <a:pPr marL="342900" indent="-342900" algn="just">
              <a:lnSpc>
                <a:spcPct val="150000"/>
              </a:lnSpc>
              <a:buAutoNum type="arabicPeriod"/>
            </a:pPr>
            <a:r>
              <a:rPr lang="en-US" b="1" dirty="0">
                <a:solidFill>
                  <a:srgbClr val="002060"/>
                </a:solidFill>
                <a:latin typeface="IBM Plex Sans"/>
              </a:rPr>
              <a:t>Prameela Rani Vakkala Gadda</a:t>
            </a:r>
          </a:p>
          <a:p>
            <a:pPr marL="342900" indent="-342900" algn="just">
              <a:lnSpc>
                <a:spcPct val="150000"/>
              </a:lnSpc>
              <a:buAutoNum type="arabicPeriod"/>
            </a:pPr>
            <a:r>
              <a:rPr lang="en-US" b="1" dirty="0" err="1">
                <a:solidFill>
                  <a:srgbClr val="002060"/>
                </a:solidFill>
                <a:latin typeface="IBM Plex Sans"/>
              </a:rPr>
              <a:t>Sowjanya</a:t>
            </a:r>
            <a:r>
              <a:rPr lang="en-US" b="1" dirty="0">
                <a:solidFill>
                  <a:srgbClr val="002060"/>
                </a:solidFill>
                <a:latin typeface="IBM Plex Sans"/>
              </a:rPr>
              <a:t> </a:t>
            </a:r>
            <a:r>
              <a:rPr lang="en-US" b="1" dirty="0" err="1">
                <a:solidFill>
                  <a:srgbClr val="002060"/>
                </a:solidFill>
                <a:latin typeface="IBM Plex Sans"/>
              </a:rPr>
              <a:t>Sakhamuri</a:t>
            </a:r>
            <a:r>
              <a:rPr lang="en-US" b="1" dirty="0">
                <a:solidFill>
                  <a:srgbClr val="002060"/>
                </a:solidFill>
                <a:latin typeface="IBM Plex Sans"/>
              </a:rPr>
              <a:t> </a:t>
            </a:r>
          </a:p>
        </p:txBody>
      </p:sp>
      <p:sp>
        <p:nvSpPr>
          <p:cNvPr id="8" name="TextBox 7">
            <a:extLst>
              <a:ext uri="{FF2B5EF4-FFF2-40B4-BE49-F238E27FC236}">
                <a16:creationId xmlns:a16="http://schemas.microsoft.com/office/drawing/2014/main" id="{F8D5DE18-2AE0-C59A-4E37-4AB47ED47125}"/>
              </a:ext>
            </a:extLst>
          </p:cNvPr>
          <p:cNvSpPr txBox="1"/>
          <p:nvPr/>
        </p:nvSpPr>
        <p:spPr>
          <a:xfrm>
            <a:off x="2073349" y="2257732"/>
            <a:ext cx="9271591" cy="523220"/>
          </a:xfrm>
          <a:prstGeom prst="rect">
            <a:avLst/>
          </a:prstGeom>
          <a:noFill/>
        </p:spPr>
        <p:txBody>
          <a:bodyPr wrap="square" rtlCol="0">
            <a:spAutoFit/>
          </a:bodyPr>
          <a:lstStyle/>
          <a:p>
            <a:r>
              <a:rPr lang="en-US" sz="2800" b="1" dirty="0">
                <a:solidFill>
                  <a:schemeClr val="accent5">
                    <a:lumMod val="50000"/>
                  </a:schemeClr>
                </a:solidFill>
                <a:latin typeface="IBM Plex Sans"/>
              </a:rPr>
              <a:t>BIA 686</a:t>
            </a:r>
            <a:r>
              <a:rPr lang="en-US" sz="2800" b="1" dirty="0">
                <a:solidFill>
                  <a:schemeClr val="accent5">
                    <a:lumMod val="50000"/>
                  </a:schemeClr>
                </a:solidFill>
                <a:latin typeface="IBM Plex Sans"/>
                <a:ea typeface="+mn-ea"/>
                <a:cs typeface="+mn-cs"/>
              </a:rPr>
              <a:t>  - Final Project Presentation – Group 9</a:t>
            </a:r>
            <a:endParaRPr lang="en-IN" sz="2800" b="1" dirty="0"/>
          </a:p>
        </p:txBody>
      </p:sp>
    </p:spTree>
    <p:extLst>
      <p:ext uri="{BB962C8B-B14F-4D97-AF65-F5344CB8AC3E}">
        <p14:creationId xmlns:p14="http://schemas.microsoft.com/office/powerpoint/2010/main" val="147378871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227B3-3002-1F88-B8EB-30D0015AA430}"/>
              </a:ext>
            </a:extLst>
          </p:cNvPr>
          <p:cNvSpPr>
            <a:spLocks noGrp="1"/>
          </p:cNvSpPr>
          <p:nvPr>
            <p:ph type="title"/>
          </p:nvPr>
        </p:nvSpPr>
        <p:spPr/>
        <p:txBody>
          <a:bodyPr/>
          <a:lstStyle/>
          <a:p>
            <a:r>
              <a:rPr lang="en-US" dirty="0">
                <a:solidFill>
                  <a:schemeClr val="accent6">
                    <a:lumMod val="50000"/>
                  </a:schemeClr>
                </a:solidFill>
                <a:latin typeface="Saira Condensed Condensed SemiBold"/>
              </a:rPr>
              <a:t>Contents</a:t>
            </a:r>
            <a:endParaRPr lang="en-US" dirty="0">
              <a:solidFill>
                <a:schemeClr val="accent6">
                  <a:lumMod val="50000"/>
                </a:schemeClr>
              </a:solidFill>
            </a:endParaRPr>
          </a:p>
        </p:txBody>
      </p:sp>
      <p:sp>
        <p:nvSpPr>
          <p:cNvPr id="3" name="Content Placeholder 2">
            <a:extLst>
              <a:ext uri="{FF2B5EF4-FFF2-40B4-BE49-F238E27FC236}">
                <a16:creationId xmlns:a16="http://schemas.microsoft.com/office/drawing/2014/main" id="{D65C036F-B7B7-346D-9151-80C89029CD17}"/>
              </a:ext>
            </a:extLst>
          </p:cNvPr>
          <p:cNvSpPr>
            <a:spLocks noGrp="1"/>
          </p:cNvSpPr>
          <p:nvPr>
            <p:ph idx="1"/>
          </p:nvPr>
        </p:nvSpPr>
        <p:spPr>
          <a:xfrm>
            <a:off x="644771" y="1005495"/>
            <a:ext cx="10248515" cy="5271346"/>
          </a:xfrm>
        </p:spPr>
        <p:txBody>
          <a:bodyPr vert="horz" lIns="91440" tIns="45720" rIns="91440" bIns="45720" rtlCol="0" anchor="t">
            <a:normAutofit/>
          </a:bodyPr>
          <a:lstStyle/>
          <a:p>
            <a:pPr algn="just"/>
            <a:r>
              <a:rPr lang="en-US" sz="2800" dirty="0">
                <a:solidFill>
                  <a:srgbClr val="363D45"/>
                </a:solidFill>
                <a:latin typeface="IBM Plex Sans"/>
              </a:rPr>
              <a:t>Introduction </a:t>
            </a:r>
          </a:p>
          <a:p>
            <a:pPr algn="just"/>
            <a:r>
              <a:rPr lang="en-US" sz="2800" dirty="0">
                <a:solidFill>
                  <a:srgbClr val="363D45"/>
                </a:solidFill>
                <a:latin typeface="IBM Plex Sans"/>
              </a:rPr>
              <a:t>Problem Background</a:t>
            </a:r>
          </a:p>
          <a:p>
            <a:pPr algn="just"/>
            <a:r>
              <a:rPr lang="en-US" sz="2800" dirty="0">
                <a:solidFill>
                  <a:srgbClr val="363D45"/>
                </a:solidFill>
                <a:latin typeface="IBM Plex Sans"/>
              </a:rPr>
              <a:t>Research Questions</a:t>
            </a:r>
          </a:p>
          <a:p>
            <a:pPr algn="just"/>
            <a:r>
              <a:rPr lang="en-US" sz="2800" dirty="0">
                <a:solidFill>
                  <a:srgbClr val="363D45"/>
                </a:solidFill>
                <a:latin typeface="IBM Plex Sans"/>
              </a:rPr>
              <a:t>Answers</a:t>
            </a:r>
          </a:p>
          <a:p>
            <a:pPr algn="just"/>
            <a:r>
              <a:rPr lang="en-US" sz="2800" dirty="0">
                <a:solidFill>
                  <a:srgbClr val="363D45"/>
                </a:solidFill>
                <a:latin typeface="IBM Plex Sans"/>
              </a:rPr>
              <a:t>Visualizations</a:t>
            </a:r>
          </a:p>
          <a:p>
            <a:pPr algn="just"/>
            <a:r>
              <a:rPr lang="en-US" sz="2800" dirty="0">
                <a:solidFill>
                  <a:srgbClr val="363D45"/>
                </a:solidFill>
                <a:latin typeface="IBM Plex Sans"/>
              </a:rPr>
              <a:t>Data Analysis</a:t>
            </a:r>
          </a:p>
          <a:p>
            <a:pPr algn="just"/>
            <a:r>
              <a:rPr lang="en-US" sz="2800" dirty="0">
                <a:solidFill>
                  <a:srgbClr val="363D45"/>
                </a:solidFill>
                <a:latin typeface="IBM Plex Sans"/>
              </a:rPr>
              <a:t>References</a:t>
            </a:r>
          </a:p>
          <a:p>
            <a:pPr algn="just"/>
            <a:r>
              <a:rPr lang="en-US" sz="2800" dirty="0">
                <a:solidFill>
                  <a:srgbClr val="363D45"/>
                </a:solidFill>
                <a:latin typeface="IBM Plex Sans"/>
              </a:rPr>
              <a:t>Conclusion</a:t>
            </a:r>
          </a:p>
        </p:txBody>
      </p:sp>
      <p:sp>
        <p:nvSpPr>
          <p:cNvPr id="4" name="Slide Number Placeholder 3">
            <a:extLst>
              <a:ext uri="{FF2B5EF4-FFF2-40B4-BE49-F238E27FC236}">
                <a16:creationId xmlns:a16="http://schemas.microsoft.com/office/drawing/2014/main" id="{11E5974E-9A86-0DD8-DC6E-65834007BFBE}"/>
              </a:ext>
            </a:extLst>
          </p:cNvPr>
          <p:cNvSpPr>
            <a:spLocks noGrp="1"/>
          </p:cNvSpPr>
          <p:nvPr>
            <p:ph type="sldNum" sz="quarter" idx="12"/>
          </p:nvPr>
        </p:nvSpPr>
        <p:spPr/>
        <p:txBody>
          <a:bodyPr/>
          <a:lstStyle/>
          <a:p>
            <a:pPr marL="0" marR="0" lvl="0" indent="0" algn="r" defTabSz="914377" rtl="0" eaLnBrk="1" fontAlgn="auto" latinLnBrk="0" hangingPunct="1">
              <a:lnSpc>
                <a:spcPct val="100000"/>
              </a:lnSpc>
              <a:spcBef>
                <a:spcPts val="0"/>
              </a:spcBef>
              <a:spcAft>
                <a:spcPts val="0"/>
              </a:spcAft>
              <a:buClrTx/>
              <a:buSzTx/>
              <a:buFontTx/>
              <a:buNone/>
              <a:tabLst/>
              <a:defRPr/>
            </a:pPr>
            <a:fld id="{4267CD5E-26CF-4249-8540-BB1D07FD4227}" type="slidenum">
              <a:rPr kumimoji="0" lang="en-US" sz="1200" b="1" i="0" u="none" strike="noStrike" kern="1200" cap="none" spc="0" normalizeH="0" baseline="0" noProof="0" smtClean="0">
                <a:ln>
                  <a:noFill/>
                </a:ln>
                <a:solidFill>
                  <a:srgbClr val="A32537"/>
                </a:solidFill>
                <a:effectLst/>
                <a:uLnTx/>
                <a:uFillTx/>
                <a:latin typeface="IBM Plex Sans" panose="020B0503050203000203" pitchFamily="34" charset="0"/>
                <a:ea typeface="+mn-ea"/>
                <a:cs typeface="+mn-cs"/>
              </a:rPr>
              <a:pPr marL="0" marR="0" lvl="0" indent="0" algn="r" defTabSz="914377" rtl="0" eaLnBrk="1" fontAlgn="auto" latinLnBrk="0" hangingPunct="1">
                <a:lnSpc>
                  <a:spcPct val="100000"/>
                </a:lnSpc>
                <a:spcBef>
                  <a:spcPts val="0"/>
                </a:spcBef>
                <a:spcAft>
                  <a:spcPts val="0"/>
                </a:spcAft>
                <a:buClrTx/>
                <a:buSzTx/>
                <a:buFontTx/>
                <a:buNone/>
                <a:tabLst/>
                <a:defRPr/>
              </a:pPr>
              <a:t>3</a:t>
            </a:fld>
            <a:endParaRPr kumimoji="0" lang="en-US" sz="1200" b="1" i="0" u="none" strike="noStrike" kern="1200" cap="none" spc="0" normalizeH="0" baseline="0" noProof="0" dirty="0">
              <a:ln>
                <a:noFill/>
              </a:ln>
              <a:solidFill>
                <a:srgbClr val="A32537"/>
              </a:solidFill>
              <a:effectLst/>
              <a:uLnTx/>
              <a:uFillTx/>
              <a:latin typeface="IBM Plex Sans" panose="020B0503050203000203" pitchFamily="34" charset="0"/>
              <a:ea typeface="+mn-ea"/>
              <a:cs typeface="+mn-cs"/>
            </a:endParaRPr>
          </a:p>
        </p:txBody>
      </p:sp>
      <p:sp>
        <p:nvSpPr>
          <p:cNvPr id="5" name="Content Placeholder 2">
            <a:extLst>
              <a:ext uri="{FF2B5EF4-FFF2-40B4-BE49-F238E27FC236}">
                <a16:creationId xmlns:a16="http://schemas.microsoft.com/office/drawing/2014/main" id="{53B20E2E-4F10-5834-3AD1-48CEFB19BE0F}"/>
              </a:ext>
            </a:extLst>
          </p:cNvPr>
          <p:cNvSpPr txBox="1">
            <a:spLocks/>
          </p:cNvSpPr>
          <p:nvPr/>
        </p:nvSpPr>
        <p:spPr>
          <a:xfrm>
            <a:off x="8094599" y="1027906"/>
            <a:ext cx="3606439" cy="5271346"/>
          </a:xfrm>
          <a:prstGeom prst="rect">
            <a:avLst/>
          </a:prstGeom>
        </p:spPr>
        <p:txBody>
          <a:bodyPr vert="horz" lIns="91440" tIns="45720" rIns="91440" bIns="45720" rtlCol="0" anchor="t">
            <a:normAutofit/>
          </a:bodyPr>
          <a:lst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589" algn="l" defTabSz="914354" rtl="0" eaLnBrk="1" latinLnBrk="0" hangingPunct="1">
              <a:lnSpc>
                <a:spcPct val="90000"/>
              </a:lnSpc>
              <a:spcBef>
                <a:spcPts val="500"/>
              </a:spcBef>
              <a:buClr>
                <a:schemeClr val="accent4"/>
              </a:buClr>
              <a:buSzPct val="100000"/>
              <a:buFont typeface="System Font Regular"/>
              <a:buChar char="-"/>
              <a:defRPr sz="1800" b="0" i="0" kern="1200">
                <a:solidFill>
                  <a:schemeClr val="tx1"/>
                </a:solidFill>
                <a:latin typeface="IBM Plex Sans" panose="020B0503050203000203" pitchFamily="34" charset="0"/>
                <a:ea typeface="+mn-ea"/>
                <a:cs typeface="+mn-cs"/>
              </a:defRPr>
            </a:lvl2pPr>
            <a:lvl3pPr marL="777240" indent="-228589" algn="l" defTabSz="914354" rtl="0" eaLnBrk="1" latinLnBrk="0" hangingPunct="1">
              <a:lnSpc>
                <a:spcPct val="90000"/>
              </a:lnSpc>
              <a:spcBef>
                <a:spcPts val="500"/>
              </a:spcBef>
              <a:buClr>
                <a:schemeClr val="accent4"/>
              </a:buClr>
              <a:buSzPct val="100000"/>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589" algn="l" defTabSz="914354" rtl="0" eaLnBrk="1" latinLnBrk="0" hangingPunct="1">
              <a:lnSpc>
                <a:spcPct val="90000"/>
              </a:lnSpc>
              <a:spcBef>
                <a:spcPts val="500"/>
              </a:spcBef>
              <a:buClr>
                <a:schemeClr val="accent4"/>
              </a:buClr>
              <a:buSzPct val="100000"/>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589" algn="l" defTabSz="914354" rtl="0" eaLnBrk="1" latinLnBrk="0" hangingPunct="1">
              <a:lnSpc>
                <a:spcPct val="90000"/>
              </a:lnSpc>
              <a:spcBef>
                <a:spcPts val="500"/>
              </a:spcBef>
              <a:buClr>
                <a:schemeClr val="accent4"/>
              </a:buClr>
              <a:buSzPct val="100000"/>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Aft>
                <a:spcPts val="800"/>
              </a:spcAft>
            </a:pPr>
            <a:endParaRPr lang="en-US" sz="4600" dirty="0">
              <a:solidFill>
                <a:srgbClr val="002060"/>
              </a:solidFill>
              <a:latin typeface="IBM Plex Sans"/>
            </a:endParaRPr>
          </a:p>
          <a:p>
            <a:pPr algn="just"/>
            <a:endParaRPr lang="en-US" sz="700" dirty="0">
              <a:solidFill>
                <a:srgbClr val="363D45"/>
              </a:solidFill>
              <a:latin typeface="IBM Plex Sans"/>
            </a:endParaRPr>
          </a:p>
        </p:txBody>
      </p:sp>
      <p:sp>
        <p:nvSpPr>
          <p:cNvPr id="7" name="Content Placeholder 2">
            <a:extLst>
              <a:ext uri="{FF2B5EF4-FFF2-40B4-BE49-F238E27FC236}">
                <a16:creationId xmlns:a16="http://schemas.microsoft.com/office/drawing/2014/main" id="{BC580973-CB6E-4F4F-42C4-8324E3D5FB96}"/>
              </a:ext>
            </a:extLst>
          </p:cNvPr>
          <p:cNvSpPr txBox="1">
            <a:spLocks/>
          </p:cNvSpPr>
          <p:nvPr/>
        </p:nvSpPr>
        <p:spPr>
          <a:xfrm>
            <a:off x="8803758" y="1005495"/>
            <a:ext cx="2897280" cy="4723786"/>
          </a:xfrm>
          <a:prstGeom prst="rect">
            <a:avLst/>
          </a:prstGeom>
        </p:spPr>
        <p:txBody>
          <a:bodyPr vert="horz" lIns="91440" tIns="45720" rIns="91440" bIns="45720" rtlCol="0" anchor="t">
            <a:normAutofit/>
          </a:bodyPr>
          <a:lst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589" algn="l" defTabSz="914354" rtl="0" eaLnBrk="1" latinLnBrk="0" hangingPunct="1">
              <a:lnSpc>
                <a:spcPct val="90000"/>
              </a:lnSpc>
              <a:spcBef>
                <a:spcPts val="500"/>
              </a:spcBef>
              <a:buClr>
                <a:schemeClr val="accent4"/>
              </a:buClr>
              <a:buSzPct val="100000"/>
              <a:buFont typeface="System Font Regular"/>
              <a:buChar char="-"/>
              <a:defRPr sz="1800" b="0" i="0" kern="1200">
                <a:solidFill>
                  <a:schemeClr val="tx1"/>
                </a:solidFill>
                <a:latin typeface="IBM Plex Sans" panose="020B0503050203000203" pitchFamily="34" charset="0"/>
                <a:ea typeface="+mn-ea"/>
                <a:cs typeface="+mn-cs"/>
              </a:defRPr>
            </a:lvl2pPr>
            <a:lvl3pPr marL="777240" indent="-228589" algn="l" defTabSz="914354" rtl="0" eaLnBrk="1" latinLnBrk="0" hangingPunct="1">
              <a:lnSpc>
                <a:spcPct val="90000"/>
              </a:lnSpc>
              <a:spcBef>
                <a:spcPts val="500"/>
              </a:spcBef>
              <a:buClr>
                <a:schemeClr val="accent4"/>
              </a:buClr>
              <a:buSzPct val="100000"/>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589" algn="l" defTabSz="914354" rtl="0" eaLnBrk="1" latinLnBrk="0" hangingPunct="1">
              <a:lnSpc>
                <a:spcPct val="90000"/>
              </a:lnSpc>
              <a:spcBef>
                <a:spcPts val="500"/>
              </a:spcBef>
              <a:buClr>
                <a:schemeClr val="accent4"/>
              </a:buClr>
              <a:buSzPct val="100000"/>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589" algn="l" defTabSz="914354" rtl="0" eaLnBrk="1" latinLnBrk="0" hangingPunct="1">
              <a:lnSpc>
                <a:spcPct val="90000"/>
              </a:lnSpc>
              <a:spcBef>
                <a:spcPts val="500"/>
              </a:spcBef>
              <a:buClr>
                <a:schemeClr val="accent4"/>
              </a:buClr>
              <a:buSzPct val="100000"/>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en-US" sz="700" dirty="0">
              <a:solidFill>
                <a:srgbClr val="002060"/>
              </a:solidFill>
              <a:latin typeface="IBM Plex Sans"/>
            </a:endParaRPr>
          </a:p>
          <a:p>
            <a:pPr>
              <a:lnSpc>
                <a:spcPct val="120000"/>
              </a:lnSpc>
              <a:spcAft>
                <a:spcPts val="800"/>
              </a:spcAft>
            </a:pPr>
            <a:endParaRPr lang="en-US" sz="3400" dirty="0">
              <a:solidFill>
                <a:srgbClr val="002060"/>
              </a:solidFill>
              <a:latin typeface="IBM Plex Sans"/>
            </a:endParaRPr>
          </a:p>
          <a:p>
            <a:pPr algn="just"/>
            <a:endParaRPr lang="en-US" sz="700" dirty="0">
              <a:solidFill>
                <a:srgbClr val="363D45"/>
              </a:solidFill>
              <a:latin typeface="IBM Plex Sans"/>
            </a:endParaRPr>
          </a:p>
        </p:txBody>
      </p:sp>
      <p:sp>
        <p:nvSpPr>
          <p:cNvPr id="8" name="Content Placeholder 2">
            <a:extLst>
              <a:ext uri="{FF2B5EF4-FFF2-40B4-BE49-F238E27FC236}">
                <a16:creationId xmlns:a16="http://schemas.microsoft.com/office/drawing/2014/main" id="{D9523298-E48C-78C9-D58B-A7933F6C215D}"/>
              </a:ext>
            </a:extLst>
          </p:cNvPr>
          <p:cNvSpPr txBox="1">
            <a:spLocks/>
          </p:cNvSpPr>
          <p:nvPr/>
        </p:nvSpPr>
        <p:spPr>
          <a:xfrm>
            <a:off x="4404565" y="1005495"/>
            <a:ext cx="3264012" cy="5363859"/>
          </a:xfrm>
          <a:prstGeom prst="rect">
            <a:avLst/>
          </a:prstGeom>
        </p:spPr>
        <p:txBody>
          <a:bodyPr vert="horz" lIns="91440" tIns="45720" rIns="91440" bIns="45720" rtlCol="0" anchor="t">
            <a:normAutofit/>
          </a:bodyPr>
          <a:lst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589" algn="l" defTabSz="914354" rtl="0" eaLnBrk="1" latinLnBrk="0" hangingPunct="1">
              <a:lnSpc>
                <a:spcPct val="90000"/>
              </a:lnSpc>
              <a:spcBef>
                <a:spcPts val="500"/>
              </a:spcBef>
              <a:buClr>
                <a:schemeClr val="accent4"/>
              </a:buClr>
              <a:buSzPct val="100000"/>
              <a:buFont typeface="System Font Regular"/>
              <a:buChar char="-"/>
              <a:defRPr sz="1800" b="0" i="0" kern="1200">
                <a:solidFill>
                  <a:schemeClr val="tx1"/>
                </a:solidFill>
                <a:latin typeface="IBM Plex Sans" panose="020B0503050203000203" pitchFamily="34" charset="0"/>
                <a:ea typeface="+mn-ea"/>
                <a:cs typeface="+mn-cs"/>
              </a:defRPr>
            </a:lvl2pPr>
            <a:lvl3pPr marL="777240" indent="-228589" algn="l" defTabSz="914354" rtl="0" eaLnBrk="1" latinLnBrk="0" hangingPunct="1">
              <a:lnSpc>
                <a:spcPct val="90000"/>
              </a:lnSpc>
              <a:spcBef>
                <a:spcPts val="500"/>
              </a:spcBef>
              <a:buClr>
                <a:schemeClr val="accent4"/>
              </a:buClr>
              <a:buSzPct val="100000"/>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589" algn="l" defTabSz="914354" rtl="0" eaLnBrk="1" latinLnBrk="0" hangingPunct="1">
              <a:lnSpc>
                <a:spcPct val="90000"/>
              </a:lnSpc>
              <a:spcBef>
                <a:spcPts val="500"/>
              </a:spcBef>
              <a:buClr>
                <a:schemeClr val="accent4"/>
              </a:buClr>
              <a:buSzPct val="100000"/>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589" algn="l" defTabSz="914354" rtl="0" eaLnBrk="1" latinLnBrk="0" hangingPunct="1">
              <a:lnSpc>
                <a:spcPct val="90000"/>
              </a:lnSpc>
              <a:spcBef>
                <a:spcPts val="500"/>
              </a:spcBef>
              <a:buClr>
                <a:schemeClr val="accent4"/>
              </a:buClr>
              <a:buSzPct val="100000"/>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en-US" dirty="0">
              <a:solidFill>
                <a:srgbClr val="363D45"/>
              </a:solidFill>
              <a:latin typeface="IBM Plex Sans"/>
            </a:endParaRPr>
          </a:p>
        </p:txBody>
      </p:sp>
    </p:spTree>
    <p:extLst>
      <p:ext uri="{BB962C8B-B14F-4D97-AF65-F5344CB8AC3E}">
        <p14:creationId xmlns:p14="http://schemas.microsoft.com/office/powerpoint/2010/main" val="300632760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24E4B-3C0C-C3CF-0DAB-9BBE039774C9}"/>
              </a:ext>
            </a:extLst>
          </p:cNvPr>
          <p:cNvSpPr>
            <a:spLocks noGrp="1"/>
          </p:cNvSpPr>
          <p:nvPr>
            <p:ph type="title"/>
          </p:nvPr>
        </p:nvSpPr>
        <p:spPr>
          <a:xfrm>
            <a:off x="644769" y="365125"/>
            <a:ext cx="10710619" cy="1115805"/>
          </a:xfrm>
        </p:spPr>
        <p:txBody>
          <a:bodyPr>
            <a:normAutofit fontScale="90000"/>
          </a:bodyPr>
          <a:lstStyle/>
          <a:p>
            <a:pPr algn="ctr"/>
            <a:r>
              <a:rPr lang="en-US" dirty="0">
                <a:solidFill>
                  <a:schemeClr val="accent6">
                    <a:lumMod val="50000"/>
                  </a:schemeClr>
                </a:solidFill>
                <a:latin typeface="Saira Condensed Condensed SemiBold"/>
              </a:rPr>
              <a:t>INTRODUCTION: </a:t>
            </a:r>
            <a:br>
              <a:rPr lang="en-US" dirty="0">
                <a:solidFill>
                  <a:srgbClr val="363D45"/>
                </a:solidFill>
                <a:latin typeface="IBM Plex Sans"/>
              </a:rPr>
            </a:br>
            <a:endParaRPr lang="en-IN" dirty="0"/>
          </a:p>
        </p:txBody>
      </p:sp>
      <p:sp>
        <p:nvSpPr>
          <p:cNvPr id="3" name="Content Placeholder 2">
            <a:extLst>
              <a:ext uri="{FF2B5EF4-FFF2-40B4-BE49-F238E27FC236}">
                <a16:creationId xmlns:a16="http://schemas.microsoft.com/office/drawing/2014/main" id="{208A1CD7-A08E-CBAC-1F7E-F0E2BA74428D}"/>
              </a:ext>
            </a:extLst>
          </p:cNvPr>
          <p:cNvSpPr>
            <a:spLocks noGrp="1"/>
          </p:cNvSpPr>
          <p:nvPr>
            <p:ph idx="1"/>
          </p:nvPr>
        </p:nvSpPr>
        <p:spPr>
          <a:xfrm>
            <a:off x="643183" y="1575352"/>
            <a:ext cx="10710619" cy="4485449"/>
          </a:xfrm>
        </p:spPr>
        <p:txBody>
          <a:bodyPr>
            <a:normAutofit lnSpcReduction="10000"/>
          </a:bodyPr>
          <a:lstStyle/>
          <a:p>
            <a:pPr>
              <a:lnSpc>
                <a:spcPct val="110000"/>
              </a:lnSpc>
            </a:pPr>
            <a:r>
              <a:rPr lang="en-US" sz="1600" dirty="0"/>
              <a:t>Scope: We have carefully selected a wide variety of sports cars from top manufacturers, like Porsche, Lamborghini, Ferrari, Audi, and McLaren, to highlight in our dataset.</a:t>
            </a:r>
          </a:p>
          <a:p>
            <a:pPr>
              <a:lnSpc>
                <a:spcPct val="110000"/>
              </a:lnSpc>
            </a:pPr>
            <a:r>
              <a:rPr lang="en-US" sz="1600" dirty="0"/>
              <a:t>Entries: The dataset encompasses 1007 entries, each representing a unique sports car model.</a:t>
            </a:r>
          </a:p>
          <a:p>
            <a:pPr>
              <a:lnSpc>
                <a:spcPct val="110000"/>
              </a:lnSpc>
            </a:pPr>
            <a:r>
              <a:rPr lang="en-US" sz="1600" dirty="0"/>
              <a:t>Features: We have comprehensive data on eight important attributes for every car: </a:t>
            </a:r>
          </a:p>
          <a:p>
            <a:pPr>
              <a:lnSpc>
                <a:spcPct val="110000"/>
              </a:lnSpc>
            </a:pPr>
            <a:r>
              <a:rPr lang="en-US" sz="1600" dirty="0"/>
              <a:t>Car Make and Model: Determining the sports car's brand and particular model.</a:t>
            </a:r>
          </a:p>
          <a:p>
            <a:pPr>
              <a:lnSpc>
                <a:spcPct val="110000"/>
              </a:lnSpc>
            </a:pPr>
            <a:r>
              <a:rPr lang="en-US" sz="1600" dirty="0"/>
              <a:t>Year: The automobile's model year.</a:t>
            </a:r>
          </a:p>
          <a:p>
            <a:pPr>
              <a:lnSpc>
                <a:spcPct val="110000"/>
              </a:lnSpc>
            </a:pPr>
            <a:r>
              <a:rPr lang="en-US" sz="1600" dirty="0"/>
              <a:t>Engine Size (L): The car's engine's displacement expressed in liters, which shows the engine's size.</a:t>
            </a:r>
          </a:p>
          <a:p>
            <a:pPr>
              <a:lnSpc>
                <a:spcPct val="110000"/>
              </a:lnSpc>
            </a:pPr>
            <a:r>
              <a:rPr lang="en-US" sz="1600" dirty="0"/>
              <a:t>Horsepower: An indicator of an automobile's engine power.</a:t>
            </a:r>
          </a:p>
          <a:p>
            <a:pPr>
              <a:lnSpc>
                <a:spcPct val="110000"/>
              </a:lnSpc>
            </a:pPr>
            <a:r>
              <a:rPr lang="en-US" sz="1600" dirty="0"/>
              <a:t>The engine's torque, measured in pounds per foot, is a vital component of acceleration.</a:t>
            </a:r>
          </a:p>
          <a:p>
            <a:pPr>
              <a:lnSpc>
                <a:spcPct val="110000"/>
              </a:lnSpc>
            </a:pPr>
            <a:r>
              <a:rPr lang="en-US" sz="1600" dirty="0"/>
              <a:t>0–60 MPH Time (seconds): This crucial performance metric measures how long it takes the car to accelerate from zero to sixty kilometers per hour.</a:t>
            </a:r>
          </a:p>
          <a:p>
            <a:pPr>
              <a:lnSpc>
                <a:spcPct val="110000"/>
              </a:lnSpc>
            </a:pPr>
            <a:r>
              <a:rPr lang="en-US" sz="1600" dirty="0"/>
              <a:t>Price (in USD): The car's market price expressed in US dollars, which represents its worth and place in the industry.</a:t>
            </a:r>
          </a:p>
        </p:txBody>
      </p:sp>
      <p:sp>
        <p:nvSpPr>
          <p:cNvPr id="4" name="Slide Number Placeholder 3">
            <a:extLst>
              <a:ext uri="{FF2B5EF4-FFF2-40B4-BE49-F238E27FC236}">
                <a16:creationId xmlns:a16="http://schemas.microsoft.com/office/drawing/2014/main" id="{62975AD4-5EC4-E62A-363C-ACAE643498BE}"/>
              </a:ext>
            </a:extLst>
          </p:cNvPr>
          <p:cNvSpPr>
            <a:spLocks noGrp="1"/>
          </p:cNvSpPr>
          <p:nvPr>
            <p:ph type="sldNum" sz="quarter" idx="12"/>
          </p:nvPr>
        </p:nvSpPr>
        <p:spPr/>
        <p:txBody>
          <a:bodyPr/>
          <a:lstStyle/>
          <a:p>
            <a:fld id="{4267CD5E-26CF-4249-8540-BB1D07FD4227}" type="slidenum">
              <a:rPr lang="en-US" smtClean="0"/>
              <a:t>4</a:t>
            </a:fld>
            <a:endParaRPr lang="en-US"/>
          </a:p>
        </p:txBody>
      </p:sp>
    </p:spTree>
    <p:extLst>
      <p:ext uri="{BB962C8B-B14F-4D97-AF65-F5344CB8AC3E}">
        <p14:creationId xmlns:p14="http://schemas.microsoft.com/office/powerpoint/2010/main" val="112617731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24E4B-3C0C-C3CF-0DAB-9BBE039774C9}"/>
              </a:ext>
            </a:extLst>
          </p:cNvPr>
          <p:cNvSpPr>
            <a:spLocks noGrp="1"/>
          </p:cNvSpPr>
          <p:nvPr>
            <p:ph type="title"/>
          </p:nvPr>
        </p:nvSpPr>
        <p:spPr/>
        <p:txBody>
          <a:bodyPr/>
          <a:lstStyle/>
          <a:p>
            <a:r>
              <a:rPr lang="en-US" dirty="0">
                <a:solidFill>
                  <a:schemeClr val="accent6">
                    <a:lumMod val="50000"/>
                  </a:schemeClr>
                </a:solidFill>
                <a:latin typeface="Saira Condensed Condensed SemiBold"/>
              </a:rPr>
              <a:t>Problem Background: </a:t>
            </a:r>
            <a:br>
              <a:rPr lang="en-US" dirty="0">
                <a:solidFill>
                  <a:srgbClr val="363D45"/>
                </a:solidFill>
                <a:latin typeface="IBM Plex Sans"/>
              </a:rPr>
            </a:br>
            <a:endParaRPr lang="en-IN" dirty="0"/>
          </a:p>
        </p:txBody>
      </p:sp>
      <p:sp>
        <p:nvSpPr>
          <p:cNvPr id="3" name="Content Placeholder 2">
            <a:extLst>
              <a:ext uri="{FF2B5EF4-FFF2-40B4-BE49-F238E27FC236}">
                <a16:creationId xmlns:a16="http://schemas.microsoft.com/office/drawing/2014/main" id="{208A1CD7-A08E-CBAC-1F7E-F0E2BA74428D}"/>
              </a:ext>
            </a:extLst>
          </p:cNvPr>
          <p:cNvSpPr>
            <a:spLocks noGrp="1"/>
          </p:cNvSpPr>
          <p:nvPr>
            <p:ph idx="1"/>
          </p:nvPr>
        </p:nvSpPr>
        <p:spPr>
          <a:xfrm>
            <a:off x="643183" y="1229360"/>
            <a:ext cx="10710619" cy="4831441"/>
          </a:xfrm>
        </p:spPr>
        <p:txBody>
          <a:bodyPr>
            <a:normAutofit/>
          </a:bodyPr>
          <a:lstStyle/>
          <a:p>
            <a:pPr algn="just">
              <a:lnSpc>
                <a:spcPct val="150000"/>
              </a:lnSpc>
              <a:spcAft>
                <a:spcPts val="800"/>
              </a:spcAft>
            </a:pPr>
            <a:r>
              <a:rPr lang="en-US" sz="1200" dirty="0">
                <a:latin typeface="IBM Plex Sans"/>
              </a:rPr>
              <a:t>Diverse Market: A variety of sports vehicles from top producers, including Porsche, Lamborghini, Ferrari, Audi, and McLaren, are featured in the dataset. With more than 1007 entries, each describing a distinct model, the dataset captures the richness and diversity of the sports car scene.</a:t>
            </a:r>
          </a:p>
          <a:p>
            <a:pPr algn="just">
              <a:lnSpc>
                <a:spcPct val="150000"/>
              </a:lnSpc>
              <a:spcAft>
                <a:spcPts val="800"/>
              </a:spcAft>
            </a:pPr>
            <a:r>
              <a:rPr lang="en-US" sz="1200" dirty="0">
                <a:latin typeface="IBM Plex Sans"/>
              </a:rPr>
              <a:t>Extensive Information: The dataset's extensive coverage, encompassing crucial characteristics such as vehicle model and year, engine displacement, power and torque, acceleration from zero to sixty miles per hour, and cost, offers a strong basis for leveraging data-driven insights to tackle diverse market issues.</a:t>
            </a:r>
          </a:p>
          <a:p>
            <a:pPr algn="just">
              <a:lnSpc>
                <a:spcPct val="150000"/>
              </a:lnSpc>
              <a:spcAft>
                <a:spcPts val="800"/>
              </a:spcAft>
            </a:pPr>
            <a:r>
              <a:rPr lang="en-US" sz="1200" dirty="0">
                <a:latin typeface="IBM Plex Sans"/>
              </a:rPr>
              <a:t>Personalization Gap: The market for systems that recommend cars based on individual preferences is severely lacking. Prospective purchasers encounter difficulties in locating the ideal car that fits their unique requirements, tastes, and financial constraints. Personalized recommendation systems can be developed using the dataset to close this gap.</a:t>
            </a:r>
          </a:p>
          <a:p>
            <a:pPr algn="just">
              <a:lnSpc>
                <a:spcPct val="150000"/>
              </a:lnSpc>
              <a:spcAft>
                <a:spcPts val="800"/>
              </a:spcAft>
            </a:pPr>
            <a:r>
              <a:rPr lang="en-US" sz="1200" dirty="0">
                <a:latin typeface="IBM Plex Sans"/>
              </a:rPr>
              <a:t>Analysis of Investments: Sports automobiles are frequently regarded as wise purchases that will increase in value over time. There aren't many readily available resources on the market that evaluate the investment potential of sports cars based on performance measures, rarity, and past price appreciation. There is a chance to use the dataset to develop an investing analysis tool that helps investors and fans.</a:t>
            </a:r>
          </a:p>
          <a:p>
            <a:pPr algn="just">
              <a:lnSpc>
                <a:spcPct val="150000"/>
              </a:lnSpc>
            </a:pPr>
            <a:r>
              <a:rPr lang="en-US" sz="1200" dirty="0">
                <a:latin typeface="IBM Plex Sans"/>
              </a:rPr>
              <a:t>Innovation and Features: Although the sports car business is at the forefront of automotive innovation, there is still room for improvement in terms of new features that can improve the driving experience. By utilizing the dataset, a thorough market gap analysis can pinpoint unmet customer wants and spur innovation in the next generation of sports cars.</a:t>
            </a:r>
            <a:endParaRPr lang="en-IN" sz="1200" dirty="0"/>
          </a:p>
        </p:txBody>
      </p:sp>
      <p:sp>
        <p:nvSpPr>
          <p:cNvPr id="4" name="Slide Number Placeholder 3">
            <a:extLst>
              <a:ext uri="{FF2B5EF4-FFF2-40B4-BE49-F238E27FC236}">
                <a16:creationId xmlns:a16="http://schemas.microsoft.com/office/drawing/2014/main" id="{62975AD4-5EC4-E62A-363C-ACAE643498BE}"/>
              </a:ext>
            </a:extLst>
          </p:cNvPr>
          <p:cNvSpPr>
            <a:spLocks noGrp="1"/>
          </p:cNvSpPr>
          <p:nvPr>
            <p:ph type="sldNum" sz="quarter" idx="12"/>
          </p:nvPr>
        </p:nvSpPr>
        <p:spPr/>
        <p:txBody>
          <a:bodyPr/>
          <a:lstStyle/>
          <a:p>
            <a:fld id="{4267CD5E-26CF-4249-8540-BB1D07FD4227}" type="slidenum">
              <a:rPr lang="en-US" smtClean="0"/>
              <a:t>5</a:t>
            </a:fld>
            <a:endParaRPr lang="en-US"/>
          </a:p>
        </p:txBody>
      </p:sp>
    </p:spTree>
    <p:extLst>
      <p:ext uri="{BB962C8B-B14F-4D97-AF65-F5344CB8AC3E}">
        <p14:creationId xmlns:p14="http://schemas.microsoft.com/office/powerpoint/2010/main" val="403074718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97FB0-EF4A-BCA2-BDD6-E3D44FE428B5}"/>
              </a:ext>
            </a:extLst>
          </p:cNvPr>
          <p:cNvSpPr>
            <a:spLocks noGrp="1"/>
          </p:cNvSpPr>
          <p:nvPr>
            <p:ph type="title"/>
          </p:nvPr>
        </p:nvSpPr>
        <p:spPr/>
        <p:txBody>
          <a:bodyPr/>
          <a:lstStyle/>
          <a:p>
            <a:pPr algn="ctr"/>
            <a:r>
              <a:rPr lang="en-US" dirty="0"/>
              <a:t>Research Questions:</a:t>
            </a:r>
          </a:p>
        </p:txBody>
      </p:sp>
      <p:sp>
        <p:nvSpPr>
          <p:cNvPr id="3" name="Content Placeholder 2">
            <a:extLst>
              <a:ext uri="{FF2B5EF4-FFF2-40B4-BE49-F238E27FC236}">
                <a16:creationId xmlns:a16="http://schemas.microsoft.com/office/drawing/2014/main" id="{DAF20D25-2433-77B8-67BC-3FBDD8AE388E}"/>
              </a:ext>
            </a:extLst>
          </p:cNvPr>
          <p:cNvSpPr>
            <a:spLocks noGrp="1"/>
          </p:cNvSpPr>
          <p:nvPr>
            <p:ph idx="1"/>
          </p:nvPr>
        </p:nvSpPr>
        <p:spPr>
          <a:xfrm>
            <a:off x="644771" y="909430"/>
            <a:ext cx="10709031" cy="5151371"/>
          </a:xfrm>
        </p:spPr>
        <p:txBody>
          <a:bodyPr>
            <a:normAutofit fontScale="85000" lnSpcReduction="10000"/>
          </a:bodyPr>
          <a:lstStyle/>
          <a:p>
            <a:r>
              <a:rPr lang="en-US" b="1" i="0" dirty="0">
                <a:solidFill>
                  <a:srgbClr val="0D0D0D"/>
                </a:solidFill>
                <a:effectLst/>
                <a:highlight>
                  <a:srgbClr val="FFFFFF"/>
                </a:highlight>
                <a:latin typeface="Söhne"/>
              </a:rPr>
              <a:t>How do average prices vary among different sports car brands, and which brands are positioned as premium versus budget-friendly?</a:t>
            </a:r>
          </a:p>
          <a:p>
            <a:r>
              <a:rPr lang="en-US" dirty="0"/>
              <a:t>The dataset contains information about several sports automobiles, such as make, model, year, engine size, horsepower, torque, acceleration (0-60 MPH time), and price in USD. Let's look at the typical pricing of different car models to see which are classified as premium versus budget-friendly in the sports car category.</a:t>
            </a:r>
          </a:p>
          <a:p>
            <a:r>
              <a:rPr lang="en-US" dirty="0"/>
              <a:t>I'll determine the average price for each automobile brand and then categorize them based on that average. ​​</a:t>
            </a:r>
          </a:p>
          <a:p>
            <a:r>
              <a:rPr lang="en-US" dirty="0"/>
              <a:t>Based on the dataset's average costs, here's how the automobile brands are priced within the sports car category:</a:t>
            </a:r>
          </a:p>
          <a:p>
            <a:r>
              <a:rPr lang="en-US" dirty="0"/>
              <a:t>Budget-Friendly Brands                                                                                     </a:t>
            </a:r>
          </a:p>
          <a:p>
            <a:r>
              <a:rPr lang="en-US" dirty="0"/>
              <a:t>Mazda: Average price of approximately $26,830</a:t>
            </a:r>
          </a:p>
          <a:p>
            <a:r>
              <a:rPr lang="en-US" dirty="0"/>
              <a:t>Subaru: Average price of approximately $38,170</a:t>
            </a:r>
          </a:p>
          <a:p>
            <a:r>
              <a:rPr lang="en-US" dirty="0"/>
              <a:t>Toyota: Average price of approximately $43,072</a:t>
            </a:r>
          </a:p>
          <a:p>
            <a:r>
              <a:rPr lang="en-US" dirty="0"/>
              <a:t>Nissan: Average price of approximately $50,752</a:t>
            </a:r>
          </a:p>
          <a:p>
            <a:r>
              <a:rPr lang="en-US" dirty="0"/>
              <a:t>Mid-Range Brands</a:t>
            </a:r>
          </a:p>
          <a:p>
            <a:r>
              <a:rPr lang="en-US" dirty="0"/>
              <a:t>Chevrolet: Average price of approximately $55,247</a:t>
            </a:r>
          </a:p>
          <a:p>
            <a:r>
              <a:rPr lang="en-US" dirty="0"/>
              <a:t>Dodge: Average price of approximately $70,977</a:t>
            </a:r>
          </a:p>
          <a:p>
            <a:r>
              <a:rPr lang="en-US" dirty="0"/>
              <a:t>BMW: Average price of approximately $80,134</a:t>
            </a:r>
          </a:p>
          <a:p>
            <a:r>
              <a:rPr lang="en-US" dirty="0"/>
              <a:t>Audi: Average price of approximately $93,875</a:t>
            </a:r>
          </a:p>
        </p:txBody>
      </p:sp>
      <p:sp>
        <p:nvSpPr>
          <p:cNvPr id="4" name="Slide Number Placeholder 3">
            <a:extLst>
              <a:ext uri="{FF2B5EF4-FFF2-40B4-BE49-F238E27FC236}">
                <a16:creationId xmlns:a16="http://schemas.microsoft.com/office/drawing/2014/main" id="{5D581EFB-AEE7-CA17-6CDB-9ACD32356761}"/>
              </a:ext>
            </a:extLst>
          </p:cNvPr>
          <p:cNvSpPr>
            <a:spLocks noGrp="1"/>
          </p:cNvSpPr>
          <p:nvPr>
            <p:ph type="sldNum" sz="quarter" idx="12"/>
          </p:nvPr>
        </p:nvSpPr>
        <p:spPr/>
        <p:txBody>
          <a:bodyPr/>
          <a:lstStyle/>
          <a:p>
            <a:fld id="{4267CD5E-26CF-4249-8540-BB1D07FD4227}" type="slidenum">
              <a:rPr lang="en-US" smtClean="0"/>
              <a:t>6</a:t>
            </a:fld>
            <a:endParaRPr lang="en-US"/>
          </a:p>
        </p:txBody>
      </p:sp>
    </p:spTree>
    <p:extLst>
      <p:ext uri="{BB962C8B-B14F-4D97-AF65-F5344CB8AC3E}">
        <p14:creationId xmlns:p14="http://schemas.microsoft.com/office/powerpoint/2010/main" val="173298181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E13EBC-13AE-FED3-CC86-69B02A174515}"/>
              </a:ext>
            </a:extLst>
          </p:cNvPr>
          <p:cNvSpPr>
            <a:spLocks noGrp="1"/>
          </p:cNvSpPr>
          <p:nvPr>
            <p:ph sz="half" idx="1"/>
          </p:nvPr>
        </p:nvSpPr>
        <p:spPr>
          <a:xfrm>
            <a:off x="644769" y="1143001"/>
            <a:ext cx="5181600" cy="5033964"/>
          </a:xfrm>
        </p:spPr>
        <p:txBody>
          <a:bodyPr>
            <a:normAutofit/>
          </a:bodyPr>
          <a:lstStyle/>
          <a:p>
            <a:r>
              <a:rPr lang="en-US" sz="1400" dirty="0"/>
              <a:t>Premium Brands</a:t>
            </a:r>
          </a:p>
          <a:p>
            <a:r>
              <a:rPr lang="en-US" sz="1400" dirty="0"/>
              <a:t>Porsche: Average price of approximately $129,478</a:t>
            </a:r>
          </a:p>
          <a:p>
            <a:r>
              <a:rPr lang="en-US" sz="1400" dirty="0"/>
              <a:t>Mercedes-Benz: Average price of approximately $164,661</a:t>
            </a:r>
          </a:p>
          <a:p>
            <a:r>
              <a:rPr lang="en-US" sz="1400" dirty="0"/>
              <a:t>Aston Martin: Average price of approximately $215,079</a:t>
            </a:r>
          </a:p>
          <a:p>
            <a:r>
              <a:rPr lang="en-US" sz="1400" dirty="0"/>
              <a:t>McLaren: Average price of approximately $297,808</a:t>
            </a:r>
          </a:p>
          <a:p>
            <a:r>
              <a:rPr lang="en-US" sz="1400" dirty="0"/>
              <a:t>Ultra-Premium / Luxury Brands</a:t>
            </a:r>
          </a:p>
          <a:p>
            <a:r>
              <a:rPr lang="en-US" sz="1400" dirty="0"/>
              <a:t>Ferrari: Average price of approximately $410,099</a:t>
            </a:r>
          </a:p>
          <a:p>
            <a:r>
              <a:rPr lang="en-US" sz="1400" dirty="0"/>
              <a:t>Lamborghini: Average price of approximately $425,947</a:t>
            </a:r>
          </a:p>
          <a:p>
            <a:r>
              <a:rPr lang="en-US" sz="1400" dirty="0"/>
              <a:t>Rolls-Royce: Average price of approximately $333,235</a:t>
            </a:r>
          </a:p>
          <a:p>
            <a:r>
              <a:rPr lang="en-US" sz="1400" dirty="0" err="1"/>
              <a:t>Hypercar</a:t>
            </a:r>
            <a:r>
              <a:rPr lang="en-US" sz="1400" dirty="0"/>
              <a:t> Brands</a:t>
            </a:r>
          </a:p>
          <a:p>
            <a:r>
              <a:rPr lang="en-US" sz="1400" dirty="0"/>
              <a:t>Bugatti: Average price of approximately $3,251,957</a:t>
            </a:r>
          </a:p>
          <a:p>
            <a:r>
              <a:rPr lang="en-US" sz="1400" dirty="0"/>
              <a:t>Koenigsegg: Average price of approximately $2,906,667</a:t>
            </a:r>
          </a:p>
          <a:p>
            <a:r>
              <a:rPr lang="en-US" sz="1400" dirty="0"/>
              <a:t>Pagani: Average price of approximately $2,791,667</a:t>
            </a:r>
          </a:p>
        </p:txBody>
      </p:sp>
      <p:pic>
        <p:nvPicPr>
          <p:cNvPr id="6" name="Picture 5" descr="A graph with blue lines&#10;&#10;Description automatically generated">
            <a:extLst>
              <a:ext uri="{FF2B5EF4-FFF2-40B4-BE49-F238E27FC236}">
                <a16:creationId xmlns:a16="http://schemas.microsoft.com/office/drawing/2014/main" id="{265C1189-8440-92FE-D01F-4180A4559483}"/>
              </a:ext>
            </a:extLst>
          </p:cNvPr>
          <p:cNvPicPr>
            <a:picLocks noChangeAspect="1"/>
          </p:cNvPicPr>
          <p:nvPr/>
        </p:nvPicPr>
        <p:blipFill>
          <a:blip r:embed="rId2"/>
          <a:stretch>
            <a:fillRect/>
          </a:stretch>
        </p:blipFill>
        <p:spPr>
          <a:xfrm>
            <a:off x="6172199" y="2017644"/>
            <a:ext cx="5375031" cy="3220758"/>
          </a:xfrm>
          <a:prstGeom prst="rect">
            <a:avLst/>
          </a:prstGeom>
          <a:noFill/>
        </p:spPr>
      </p:pic>
      <p:sp>
        <p:nvSpPr>
          <p:cNvPr id="4" name="Slide Number Placeholder 3">
            <a:extLst>
              <a:ext uri="{FF2B5EF4-FFF2-40B4-BE49-F238E27FC236}">
                <a16:creationId xmlns:a16="http://schemas.microsoft.com/office/drawing/2014/main" id="{BFAE0239-7F03-67BA-DA96-2B745524304D}"/>
              </a:ext>
            </a:extLst>
          </p:cNvPr>
          <p:cNvSpPr>
            <a:spLocks noGrp="1"/>
          </p:cNvSpPr>
          <p:nvPr>
            <p:ph type="sldNum" sz="quarter" idx="12"/>
          </p:nvPr>
        </p:nvSpPr>
        <p:spPr>
          <a:xfrm>
            <a:off x="9375913" y="6276840"/>
            <a:ext cx="2743200" cy="365125"/>
          </a:xfrm>
        </p:spPr>
        <p:txBody>
          <a:bodyPr anchor="ctr">
            <a:normAutofit/>
          </a:bodyPr>
          <a:lstStyle/>
          <a:p>
            <a:pPr>
              <a:spcAft>
                <a:spcPts val="600"/>
              </a:spcAft>
            </a:pPr>
            <a:fld id="{4267CD5E-26CF-4249-8540-BB1D07FD4227}" type="slidenum">
              <a:rPr lang="en-US" smtClean="0"/>
              <a:pPr>
                <a:spcAft>
                  <a:spcPts val="600"/>
                </a:spcAft>
              </a:pPr>
              <a:t>7</a:t>
            </a:fld>
            <a:endParaRPr lang="en-US"/>
          </a:p>
        </p:txBody>
      </p:sp>
    </p:spTree>
    <p:extLst>
      <p:ext uri="{BB962C8B-B14F-4D97-AF65-F5344CB8AC3E}">
        <p14:creationId xmlns:p14="http://schemas.microsoft.com/office/powerpoint/2010/main" val="35312813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151C90-683E-6AC7-B351-00F4E64791A5}"/>
              </a:ext>
            </a:extLst>
          </p:cNvPr>
          <p:cNvSpPr>
            <a:spLocks noGrp="1"/>
          </p:cNvSpPr>
          <p:nvPr>
            <p:ph idx="1"/>
          </p:nvPr>
        </p:nvSpPr>
        <p:spPr>
          <a:xfrm>
            <a:off x="644771" y="168966"/>
            <a:ext cx="10709031" cy="5891836"/>
          </a:xfrm>
        </p:spPr>
        <p:txBody>
          <a:bodyPr>
            <a:normAutofit fontScale="92500" lnSpcReduction="20000"/>
          </a:bodyPr>
          <a:lstStyle/>
          <a:p>
            <a:r>
              <a:rPr lang="en-US" dirty="0"/>
              <a:t>2. </a:t>
            </a:r>
            <a:r>
              <a:rPr lang="en-US" b="0" i="0" dirty="0">
                <a:solidFill>
                  <a:srgbClr val="0D0D0D"/>
                </a:solidFill>
                <a:effectLst/>
                <a:highlight>
                  <a:srgbClr val="FFFFFF"/>
                </a:highlight>
                <a:latin typeface="Söhne"/>
              </a:rPr>
              <a:t>What factors contribute to the premium pricing of certain sports car brands over others?</a:t>
            </a:r>
          </a:p>
          <a:p>
            <a:r>
              <a:rPr lang="en-US" b="0" i="0" dirty="0">
                <a:solidFill>
                  <a:srgbClr val="0D0D0D"/>
                </a:solidFill>
                <a:effectLst/>
                <a:highlight>
                  <a:srgbClr val="FFFFFF"/>
                </a:highlight>
                <a:latin typeface="Söhne"/>
              </a:rPr>
              <a:t>Design and Customization: Unique design elements and extensive customization options can also contribute to the higher costs. Sports cars that offer bespoke features or extensive personalization tend to be more expensive.</a:t>
            </a:r>
            <a:endParaRPr lang="en-US" dirty="0">
              <a:solidFill>
                <a:srgbClr val="0D0D0D"/>
              </a:solidFill>
              <a:highlight>
                <a:srgbClr val="FFFFFF"/>
              </a:highlight>
              <a:latin typeface="Söhne"/>
            </a:endParaRPr>
          </a:p>
          <a:p>
            <a:r>
              <a:rPr lang="en-US" b="0" i="0" dirty="0">
                <a:solidFill>
                  <a:srgbClr val="0D0D0D"/>
                </a:solidFill>
                <a:effectLst/>
                <a:highlight>
                  <a:srgbClr val="FFFFFF"/>
                </a:highlight>
                <a:latin typeface="Söhne"/>
              </a:rPr>
              <a:t>Exclusivity and Production Volume: Lower production levels foster a perception of exclusivity, which can result in higher prices. Limited edition models or cars created to order might be much more expensive due to their scarcity.</a:t>
            </a:r>
          </a:p>
          <a:p>
            <a:r>
              <a:rPr lang="en-US" b="0" i="0" dirty="0">
                <a:solidFill>
                  <a:srgbClr val="0D0D0D"/>
                </a:solidFill>
                <a:effectLst/>
                <a:highlight>
                  <a:srgbClr val="FFFFFF"/>
                </a:highlight>
                <a:latin typeface="Söhne"/>
              </a:rPr>
              <a:t>Materials and Build Quality: The use of high-quality materials like as carbon fiber, premium leather, and other luxury components raises the cost. These materials not only provide a better appearance and feel, but they also improve performance and comfort.</a:t>
            </a:r>
          </a:p>
          <a:p>
            <a:r>
              <a:rPr lang="en-US" b="0" i="0" dirty="0">
                <a:solidFill>
                  <a:srgbClr val="0D0D0D"/>
                </a:solidFill>
                <a:effectLst/>
                <a:highlight>
                  <a:srgbClr val="FFFFFF"/>
                </a:highlight>
                <a:latin typeface="Söhne"/>
              </a:rPr>
              <a:t>Marketing and Positioning: Pricing can be influenced by a brand's market position and marketing activities. Brands that position themselves as luxury or high-performance options frequently price their automobiles higher to reflect their brand image.</a:t>
            </a:r>
          </a:p>
          <a:p>
            <a:r>
              <a:rPr lang="en-US" b="0" i="0" dirty="0">
                <a:solidFill>
                  <a:srgbClr val="0D0D0D"/>
                </a:solidFill>
                <a:effectLst/>
                <a:highlight>
                  <a:srgbClr val="FFFFFF"/>
                </a:highlight>
                <a:latin typeface="Söhne"/>
              </a:rPr>
              <a:t>Brand Prestige and Heritage: Brands having a lengthy history or a reputation for competence in automotive engineering may attract higher costs. A brand's history and renown play an important role in determining its perceived worth.</a:t>
            </a:r>
          </a:p>
          <a:p>
            <a:r>
              <a:rPr lang="en-US" b="0" i="0" dirty="0">
                <a:solidFill>
                  <a:srgbClr val="0D0D0D"/>
                </a:solidFill>
                <a:effectLst/>
                <a:highlight>
                  <a:srgbClr val="FFFFFF"/>
                </a:highlight>
                <a:latin typeface="Söhne"/>
              </a:rPr>
              <a:t>Technological Innovations: Incorporation of advanced technology, whether for performance enhancement, safety, or entertainment, also contributes to higher costs.</a:t>
            </a:r>
          </a:p>
          <a:p>
            <a:pPr marL="342900" indent="-342900">
              <a:buAutoNum type="arabicPeriod"/>
            </a:pPr>
            <a:r>
              <a:rPr lang="en-US" dirty="0">
                <a:solidFill>
                  <a:srgbClr val="0D0D0D"/>
                </a:solidFill>
                <a:highlight>
                  <a:srgbClr val="FFFFFF"/>
                </a:highlight>
                <a:latin typeface="Söhne"/>
              </a:rPr>
              <a:t>Porsche 911 (2022): Engine Size - 3.0L, Horsepower - 379, Torque - 331 </a:t>
            </a:r>
            <a:r>
              <a:rPr lang="en-US" dirty="0" err="1">
                <a:solidFill>
                  <a:srgbClr val="0D0D0D"/>
                </a:solidFill>
                <a:highlight>
                  <a:srgbClr val="FFFFFF"/>
                </a:highlight>
                <a:latin typeface="Söhne"/>
              </a:rPr>
              <a:t>lb</a:t>
            </a:r>
            <a:r>
              <a:rPr lang="en-US" dirty="0">
                <a:solidFill>
                  <a:srgbClr val="0D0D0D"/>
                </a:solidFill>
                <a:highlight>
                  <a:srgbClr val="FFFFFF"/>
                </a:highlight>
                <a:latin typeface="Söhne"/>
              </a:rPr>
              <a:t>-ft, 0-60 MPH - 4 seconds, Price - $101,200.</a:t>
            </a:r>
          </a:p>
          <a:p>
            <a:pPr marL="342900" indent="-342900">
              <a:buAutoNum type="arabicPeriod"/>
            </a:pPr>
            <a:r>
              <a:rPr lang="en-US" dirty="0">
                <a:solidFill>
                  <a:srgbClr val="0D0D0D"/>
                </a:solidFill>
                <a:highlight>
                  <a:srgbClr val="FFFFFF"/>
                </a:highlight>
                <a:latin typeface="Söhne"/>
              </a:rPr>
              <a:t>Lamborghini Huracan (2021): Engine Size - 5.2L, Horsepower - 630, Torque - 443 </a:t>
            </a:r>
            <a:r>
              <a:rPr lang="en-US" dirty="0" err="1">
                <a:solidFill>
                  <a:srgbClr val="0D0D0D"/>
                </a:solidFill>
                <a:highlight>
                  <a:srgbClr val="FFFFFF"/>
                </a:highlight>
                <a:latin typeface="Söhne"/>
              </a:rPr>
              <a:t>lb</a:t>
            </a:r>
            <a:r>
              <a:rPr lang="en-US" dirty="0">
                <a:solidFill>
                  <a:srgbClr val="0D0D0D"/>
                </a:solidFill>
                <a:highlight>
                  <a:srgbClr val="FFFFFF"/>
                </a:highlight>
                <a:latin typeface="Söhne"/>
              </a:rPr>
              <a:t>-ft, 0-60 MPH - 2.8 seconds, Price - $274,390.</a:t>
            </a:r>
          </a:p>
          <a:p>
            <a:pPr marL="342900" indent="-342900">
              <a:buAutoNum type="arabicPeriod"/>
            </a:pPr>
            <a:r>
              <a:rPr lang="en-US" dirty="0">
                <a:solidFill>
                  <a:srgbClr val="0D0D0D"/>
                </a:solidFill>
                <a:highlight>
                  <a:srgbClr val="FFFFFF"/>
                </a:highlight>
                <a:latin typeface="Söhne"/>
              </a:rPr>
              <a:t>Ferrari 488 GTB (2022): Engine Size - 3.9L, Horsepower - 661, Torque - 561 </a:t>
            </a:r>
            <a:r>
              <a:rPr lang="en-US" dirty="0" err="1">
                <a:solidFill>
                  <a:srgbClr val="0D0D0D"/>
                </a:solidFill>
                <a:highlight>
                  <a:srgbClr val="FFFFFF"/>
                </a:highlight>
                <a:latin typeface="Söhne"/>
              </a:rPr>
              <a:t>lb</a:t>
            </a:r>
            <a:r>
              <a:rPr lang="en-US" dirty="0">
                <a:solidFill>
                  <a:srgbClr val="0D0D0D"/>
                </a:solidFill>
                <a:highlight>
                  <a:srgbClr val="FFFFFF"/>
                </a:highlight>
                <a:latin typeface="Söhne"/>
              </a:rPr>
              <a:t>-ft, 0-60 MPH - 3 seconds, Price - $333,750.</a:t>
            </a:r>
          </a:p>
          <a:p>
            <a:pPr marL="342900" indent="-342900">
              <a:buAutoNum type="arabicPeriod"/>
            </a:pPr>
            <a:r>
              <a:rPr lang="en-US" dirty="0">
                <a:solidFill>
                  <a:srgbClr val="0D0D0D"/>
                </a:solidFill>
                <a:highlight>
                  <a:srgbClr val="FFFFFF"/>
                </a:highlight>
                <a:latin typeface="Söhne"/>
              </a:rPr>
              <a:t>Audi R8 (2022): Engine Size - 5.2L, Horsepower - 562, Torque - 406 </a:t>
            </a:r>
            <a:r>
              <a:rPr lang="en-US" dirty="0" err="1">
                <a:solidFill>
                  <a:srgbClr val="0D0D0D"/>
                </a:solidFill>
                <a:highlight>
                  <a:srgbClr val="FFFFFF"/>
                </a:highlight>
                <a:latin typeface="Söhne"/>
              </a:rPr>
              <a:t>lb</a:t>
            </a:r>
            <a:r>
              <a:rPr lang="en-US" dirty="0">
                <a:solidFill>
                  <a:srgbClr val="0D0D0D"/>
                </a:solidFill>
                <a:highlight>
                  <a:srgbClr val="FFFFFF"/>
                </a:highlight>
                <a:latin typeface="Söhne"/>
              </a:rPr>
              <a:t>-ft, 0-60 MPH - 3.2 seconds, Price - $142,700.</a:t>
            </a:r>
          </a:p>
          <a:p>
            <a:pPr marL="342900" indent="-342900">
              <a:buAutoNum type="arabicPeriod"/>
            </a:pPr>
            <a:r>
              <a:rPr lang="en-US" dirty="0">
                <a:solidFill>
                  <a:srgbClr val="0D0D0D"/>
                </a:solidFill>
                <a:highlight>
                  <a:srgbClr val="FFFFFF"/>
                </a:highlight>
                <a:latin typeface="Söhne"/>
              </a:rPr>
              <a:t>McLaren 720S (2021): Engine Size - 4.0L, Horsepower - 710, Torque - 568 </a:t>
            </a:r>
            <a:r>
              <a:rPr lang="en-US" dirty="0" err="1">
                <a:solidFill>
                  <a:srgbClr val="0D0D0D"/>
                </a:solidFill>
                <a:highlight>
                  <a:srgbClr val="FFFFFF"/>
                </a:highlight>
                <a:latin typeface="Söhne"/>
              </a:rPr>
              <a:t>lb</a:t>
            </a:r>
            <a:r>
              <a:rPr lang="en-US" dirty="0">
                <a:solidFill>
                  <a:srgbClr val="0D0D0D"/>
                </a:solidFill>
                <a:highlight>
                  <a:srgbClr val="FFFFFF"/>
                </a:highlight>
                <a:latin typeface="Söhne"/>
              </a:rPr>
              <a:t>-ft, 0-60 MPH - 2.7 seconds, Price - $298,000.</a:t>
            </a:r>
            <a:endParaRPr lang="en-US" dirty="0"/>
          </a:p>
        </p:txBody>
      </p:sp>
      <p:sp>
        <p:nvSpPr>
          <p:cNvPr id="4" name="Slide Number Placeholder 3">
            <a:extLst>
              <a:ext uri="{FF2B5EF4-FFF2-40B4-BE49-F238E27FC236}">
                <a16:creationId xmlns:a16="http://schemas.microsoft.com/office/drawing/2014/main" id="{677649F4-FFA7-23D7-CE13-7733DDDD1221}"/>
              </a:ext>
            </a:extLst>
          </p:cNvPr>
          <p:cNvSpPr>
            <a:spLocks noGrp="1"/>
          </p:cNvSpPr>
          <p:nvPr>
            <p:ph type="sldNum" sz="quarter" idx="12"/>
          </p:nvPr>
        </p:nvSpPr>
        <p:spPr/>
        <p:txBody>
          <a:bodyPr/>
          <a:lstStyle/>
          <a:p>
            <a:fld id="{4267CD5E-26CF-4249-8540-BB1D07FD4227}" type="slidenum">
              <a:rPr lang="en-US" smtClean="0"/>
              <a:t>8</a:t>
            </a:fld>
            <a:endParaRPr lang="en-US"/>
          </a:p>
        </p:txBody>
      </p:sp>
    </p:spTree>
    <p:extLst>
      <p:ext uri="{BB962C8B-B14F-4D97-AF65-F5344CB8AC3E}">
        <p14:creationId xmlns:p14="http://schemas.microsoft.com/office/powerpoint/2010/main" val="38367422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Content Placeholder 17" descr="A graph of a car make&#10;&#10;Description automatically generated with medium confidence">
            <a:extLst>
              <a:ext uri="{FF2B5EF4-FFF2-40B4-BE49-F238E27FC236}">
                <a16:creationId xmlns:a16="http://schemas.microsoft.com/office/drawing/2014/main" id="{FD71BA8A-5F88-8615-2828-D0CD7FCA0CDC}"/>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3842" r="3" b="3"/>
          <a:stretch/>
        </p:blipFill>
        <p:spPr>
          <a:xfrm>
            <a:off x="214731" y="1131766"/>
            <a:ext cx="6007851" cy="5045198"/>
          </a:xfrm>
          <a:noFill/>
        </p:spPr>
      </p:pic>
      <p:pic>
        <p:nvPicPr>
          <p:cNvPr id="22" name="Picture 21" descr="A bar graph with blue lines&#10;&#10;Description automatically generated">
            <a:extLst>
              <a:ext uri="{FF2B5EF4-FFF2-40B4-BE49-F238E27FC236}">
                <a16:creationId xmlns:a16="http://schemas.microsoft.com/office/drawing/2014/main" id="{63FC37D5-0AC7-8953-5E16-9EB0A8DC1FBD}"/>
              </a:ext>
            </a:extLst>
          </p:cNvPr>
          <p:cNvPicPr>
            <a:picLocks noChangeAspect="1"/>
          </p:cNvPicPr>
          <p:nvPr/>
        </p:nvPicPr>
        <p:blipFill rotWithShape="1">
          <a:blip r:embed="rId3">
            <a:extLst>
              <a:ext uri="{28A0092B-C50C-407E-A947-70E740481C1C}">
                <a14:useLocalDpi xmlns:a14="http://schemas.microsoft.com/office/drawing/2010/main" val="0"/>
              </a:ext>
            </a:extLst>
          </a:blip>
          <a:srcRect r="37781" b="1"/>
          <a:stretch/>
        </p:blipFill>
        <p:spPr>
          <a:xfrm>
            <a:off x="6172199" y="1231641"/>
            <a:ext cx="5888921" cy="4945324"/>
          </a:xfrm>
          <a:prstGeom prst="rect">
            <a:avLst/>
          </a:prstGeom>
          <a:noFill/>
        </p:spPr>
      </p:pic>
      <p:sp>
        <p:nvSpPr>
          <p:cNvPr id="4" name="Slide Number Placeholder 3">
            <a:extLst>
              <a:ext uri="{FF2B5EF4-FFF2-40B4-BE49-F238E27FC236}">
                <a16:creationId xmlns:a16="http://schemas.microsoft.com/office/drawing/2014/main" id="{83CA0FAD-68DB-BECE-84E2-35DE0E734294}"/>
              </a:ext>
            </a:extLst>
          </p:cNvPr>
          <p:cNvSpPr>
            <a:spLocks noGrp="1"/>
          </p:cNvSpPr>
          <p:nvPr>
            <p:ph type="sldNum" sz="quarter" idx="12"/>
          </p:nvPr>
        </p:nvSpPr>
        <p:spPr>
          <a:xfrm>
            <a:off x="9375913" y="6276840"/>
            <a:ext cx="2743200" cy="365125"/>
          </a:xfrm>
        </p:spPr>
        <p:txBody>
          <a:bodyPr anchor="ctr">
            <a:normAutofit/>
          </a:bodyPr>
          <a:lstStyle/>
          <a:p>
            <a:pPr>
              <a:spcAft>
                <a:spcPts val="600"/>
              </a:spcAft>
            </a:pPr>
            <a:fld id="{4267CD5E-26CF-4249-8540-BB1D07FD4227}" type="slidenum">
              <a:rPr lang="en-US" smtClean="0"/>
              <a:pPr>
                <a:spcAft>
                  <a:spcPts val="600"/>
                </a:spcAft>
              </a:pPr>
              <a:t>9</a:t>
            </a:fld>
            <a:endParaRPr lang="en-US"/>
          </a:p>
        </p:txBody>
      </p:sp>
    </p:spTree>
    <p:extLst>
      <p:ext uri="{BB962C8B-B14F-4D97-AF65-F5344CB8AC3E}">
        <p14:creationId xmlns:p14="http://schemas.microsoft.com/office/powerpoint/2010/main" val="195320691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heme/theme1.xml><?xml version="1.0" encoding="utf-8"?>
<a:theme xmlns:a="http://schemas.openxmlformats.org/drawingml/2006/main" name="1_Office Theme">
  <a:themeElements>
    <a:clrScheme name="Stevens">
      <a:dk1>
        <a:srgbClr val="363D45"/>
      </a:dk1>
      <a:lt1>
        <a:srgbClr val="FFFFFF"/>
      </a:lt1>
      <a:dk2>
        <a:srgbClr val="00427F"/>
      </a:dk2>
      <a:lt2>
        <a:srgbClr val="E3E5E6"/>
      </a:lt2>
      <a:accent1>
        <a:srgbClr val="A32537"/>
      </a:accent1>
      <a:accent2>
        <a:srgbClr val="4895CF"/>
      </a:accent2>
      <a:accent3>
        <a:srgbClr val="EBC73A"/>
      </a:accent3>
      <a:accent4>
        <a:srgbClr val="E6832E"/>
      </a:accent4>
      <a:accent5>
        <a:srgbClr val="E7F2FB"/>
      </a:accent5>
      <a:accent6>
        <a:srgbClr val="FFF2E8"/>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vens-PPT-TPL-2022-07  -  Read-Only" id="{A603986E-396D-204E-BE04-2CE47149A0B2}" vid="{8F3B17A4-DD5A-934E-8E1F-F3954EE9C802}"/>
    </a:ext>
  </a:extLst>
</a:theme>
</file>

<file path=docProps/app.xml><?xml version="1.0" encoding="utf-8"?>
<Properties xmlns="http://schemas.openxmlformats.org/officeDocument/2006/extended-properties" xmlns:vt="http://schemas.openxmlformats.org/officeDocument/2006/docPropsVTypes">
  <TotalTime>2678</TotalTime>
  <Words>2452</Words>
  <Application>Microsoft Office PowerPoint</Application>
  <PresentationFormat>Widescreen</PresentationFormat>
  <Paragraphs>147</Paragraphs>
  <Slides>18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IBM Plex Sans</vt:lpstr>
      <vt:lpstr>IBM Plex Sans Light</vt:lpstr>
      <vt:lpstr>IBM Plex Sans SemiBold</vt:lpstr>
      <vt:lpstr>Saira Condensed Condensed Light</vt:lpstr>
      <vt:lpstr>Saira Condensed Condensed SemiBold</vt:lpstr>
      <vt:lpstr>Söhne</vt:lpstr>
      <vt:lpstr>System Font Regular</vt:lpstr>
      <vt:lpstr>Times</vt:lpstr>
      <vt:lpstr>Wingdings</vt:lpstr>
      <vt:lpstr>1_Office Theme</vt:lpstr>
      <vt:lpstr>BIA 686   PRATICUM IN ANALYTICS</vt:lpstr>
      <vt:lpstr>Brand Value Comparison:   </vt:lpstr>
      <vt:lpstr>Contents</vt:lpstr>
      <vt:lpstr>INTRODUCTION:  </vt:lpstr>
      <vt:lpstr>Problem Background:  </vt:lpstr>
      <vt:lpstr>Research Questions:</vt:lpstr>
      <vt:lpstr>PowerPoint Presentation</vt:lpstr>
      <vt:lpstr>PowerPoint Presentation</vt:lpstr>
      <vt:lpstr>PowerPoint Presentation</vt:lpstr>
      <vt:lpstr>PowerPoint Presentation</vt:lpstr>
      <vt:lpstr>PowerPoint Presentation</vt:lpstr>
      <vt:lpstr>Data Analysis: </vt:lpstr>
      <vt:lpstr>Analysis Results: </vt:lpstr>
      <vt:lpstr>Expected Impact:</vt:lpstr>
      <vt:lpstr>Implemented Strategies: </vt:lpstr>
      <vt:lpstr>References: </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 633 A  BIDW</dc:title>
  <dc:creator>Sindhu Meghana Kondamudi</dc:creator>
  <cp:lastModifiedBy>Prameela Rani Vakkala Gadda</cp:lastModifiedBy>
  <cp:revision>52</cp:revision>
  <cp:lastPrinted>2023-04-26T02:04:07Z</cp:lastPrinted>
  <dcterms:created xsi:type="dcterms:W3CDTF">2023-04-24T23:28:50Z</dcterms:created>
  <dcterms:modified xsi:type="dcterms:W3CDTF">2024-04-28T23:49:23Z</dcterms:modified>
</cp:coreProperties>
</file>

<file path=docProps/thumbnail.jpeg>
</file>